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64" r:id="rId3"/>
    <p:sldId id="278" r:id="rId4"/>
    <p:sldId id="279" r:id="rId5"/>
    <p:sldId id="280" r:id="rId6"/>
    <p:sldId id="281" r:id="rId7"/>
    <p:sldId id="282" r:id="rId8"/>
    <p:sldId id="283" r:id="rId9"/>
    <p:sldId id="284" r:id="rId10"/>
    <p:sldId id="285" r:id="rId11"/>
    <p:sldId id="286" r:id="rId12"/>
    <p:sldId id="287" r:id="rId13"/>
    <p:sldId id="288" r:id="rId14"/>
    <p:sldId id="289" r:id="rId15"/>
    <p:sldId id="263" r:id="rId16"/>
    <p:sldId id="265" r:id="rId17"/>
    <p:sldId id="257" r:id="rId18"/>
    <p:sldId id="266" r:id="rId19"/>
    <p:sldId id="267" r:id="rId20"/>
    <p:sldId id="269" r:id="rId21"/>
    <p:sldId id="270" r:id="rId22"/>
    <p:sldId id="271" r:id="rId23"/>
    <p:sldId id="272" r:id="rId24"/>
    <p:sldId id="273" r:id="rId25"/>
    <p:sldId id="274" r:id="rId26"/>
    <p:sldId id="275" r:id="rId27"/>
    <p:sldId id="276" r:id="rId28"/>
    <p:sldId id="277" r:id="rId2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D29CF175-3836-4C71-AF20-A703F5273644}" type="datetimeFigureOut">
              <a:rPr lang="en-US" smtClean="0"/>
              <a:pPr/>
              <a:t>4/3/2019</a:t>
            </a:fld>
            <a:endParaRPr lang="en-US"/>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45EF8026-A99B-4510-9BFF-45562E2612B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4/3/2019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4/3/2019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4/3/2019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4/3/2019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4/3/2019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4/3/2019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733800"/>
            <a:ext cx="8839200" cy="1828800"/>
          </a:xfrm>
        </p:spPr>
        <p:txBody>
          <a:bodyPr/>
          <a:lstStyle/>
          <a:p>
            <a:r>
              <a:rPr lang="en-GB" dirty="0" smtClean="0"/>
              <a:t>Higher media Paper 1 - Analysis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Writing about content-based Key Aspects</a:t>
            </a:r>
            <a:endParaRPr lang="en-US" dirty="0"/>
          </a:p>
        </p:txBody>
      </p:sp>
      <p:sp>
        <p:nvSpPr>
          <p:cNvPr id="3" name="Content Placeholder 2"/>
          <p:cNvSpPr>
            <a:spLocks noGrp="1"/>
          </p:cNvSpPr>
          <p:nvPr>
            <p:ph idx="1"/>
          </p:nvPr>
        </p:nvSpPr>
        <p:spPr/>
        <p:txBody>
          <a:bodyPr/>
          <a:lstStyle/>
          <a:p>
            <a:r>
              <a:rPr lang="en-GB" b="1" dirty="0" smtClean="0"/>
              <a:t>To get full marks, you need to analyse ‘at least two relevant concepts’ so it’s a good idea to aim for three!</a:t>
            </a:r>
          </a:p>
          <a:p>
            <a:r>
              <a:rPr lang="en-GB" b="1" dirty="0" smtClean="0"/>
              <a:t>A ‘relevant concept’ could be e.g. </a:t>
            </a:r>
          </a:p>
          <a:p>
            <a:pPr lvl="1"/>
            <a:r>
              <a:rPr lang="en-GB" dirty="0" smtClean="0"/>
              <a:t>One genre convention analysed in detail</a:t>
            </a:r>
          </a:p>
          <a:p>
            <a:pPr lvl="1"/>
            <a:r>
              <a:rPr lang="en-GB" dirty="0" smtClean="0"/>
              <a:t>One narrative concept (e.g. </a:t>
            </a:r>
            <a:r>
              <a:rPr lang="en-GB" dirty="0" err="1" smtClean="0"/>
              <a:t>Barthe’s</a:t>
            </a:r>
            <a:r>
              <a:rPr lang="en-GB" dirty="0" smtClean="0"/>
              <a:t> codes) analysed in detail</a:t>
            </a:r>
          </a:p>
          <a:p>
            <a:pPr lvl="1"/>
            <a:r>
              <a:rPr lang="en-GB" dirty="0" smtClean="0"/>
              <a:t>A range of language codes analysed in one scene</a:t>
            </a:r>
          </a:p>
          <a:p>
            <a:pPr lvl="1"/>
            <a:r>
              <a:rPr lang="en-GB" dirty="0" smtClean="0"/>
              <a:t>One representation analysed in detail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GB" sz="4200" dirty="0" smtClean="0"/>
              <a:t>Writing about content-based Key Aspects</a:t>
            </a:r>
            <a:endParaRPr lang="en-US" sz="4200" dirty="0"/>
          </a:p>
        </p:txBody>
      </p:sp>
      <p:sp>
        <p:nvSpPr>
          <p:cNvPr id="3" name="Content Placeholder 2"/>
          <p:cNvSpPr>
            <a:spLocks noGrp="1"/>
          </p:cNvSpPr>
          <p:nvPr>
            <p:ph idx="1"/>
          </p:nvPr>
        </p:nvSpPr>
        <p:spPr>
          <a:xfrm>
            <a:off x="0" y="1447800"/>
            <a:ext cx="9144000" cy="5410200"/>
          </a:xfrm>
        </p:spPr>
        <p:txBody>
          <a:bodyPr>
            <a:normAutofit/>
          </a:bodyPr>
          <a:lstStyle/>
          <a:p>
            <a:r>
              <a:rPr lang="en-GB" dirty="0" smtClean="0"/>
              <a:t>For each concept:</a:t>
            </a:r>
          </a:p>
          <a:p>
            <a:pPr marL="1108710" lvl="2" indent="-514350"/>
            <a:r>
              <a:rPr lang="en-GB" sz="2800" b="1" dirty="0" smtClean="0">
                <a:solidFill>
                  <a:srgbClr val="FF0000"/>
                </a:solidFill>
              </a:rPr>
              <a:t>Decode</a:t>
            </a:r>
            <a:r>
              <a:rPr lang="en-GB" sz="2800" dirty="0" smtClean="0">
                <a:solidFill>
                  <a:srgbClr val="FF0000"/>
                </a:solidFill>
              </a:rPr>
              <a:t> it in detail – i.e. Explain what the concept is and how it is usually used</a:t>
            </a:r>
          </a:p>
          <a:p>
            <a:pPr marL="1108710" lvl="2" indent="-514350"/>
            <a:r>
              <a:rPr lang="en-GB" sz="2800" b="1" dirty="0" smtClean="0">
                <a:solidFill>
                  <a:srgbClr val="FF0000"/>
                </a:solidFill>
              </a:rPr>
              <a:t>Explain </a:t>
            </a:r>
            <a:r>
              <a:rPr lang="en-GB" sz="2800" dirty="0" smtClean="0">
                <a:solidFill>
                  <a:srgbClr val="00B050"/>
                </a:solidFill>
              </a:rPr>
              <a:t>in detail how it is used in </a:t>
            </a:r>
            <a:r>
              <a:rPr lang="en-GB" sz="2800" i="1" dirty="0" smtClean="0">
                <a:solidFill>
                  <a:srgbClr val="00B050"/>
                </a:solidFill>
              </a:rPr>
              <a:t>Get Out</a:t>
            </a:r>
            <a:r>
              <a:rPr lang="en-GB" sz="2800" dirty="0" smtClean="0">
                <a:solidFill>
                  <a:srgbClr val="00B050"/>
                </a:solidFill>
              </a:rPr>
              <a:t> – give detailed reference to the film to support your discussion</a:t>
            </a:r>
          </a:p>
          <a:p>
            <a:pPr marL="1108710" lvl="2" indent="-514350"/>
            <a:r>
              <a:rPr lang="en-GB" sz="2800" b="1" dirty="0" smtClean="0">
                <a:solidFill>
                  <a:srgbClr val="FF0000"/>
                </a:solidFill>
              </a:rPr>
              <a:t>Comment</a:t>
            </a:r>
            <a:r>
              <a:rPr lang="en-GB" sz="2800" dirty="0" smtClean="0"/>
              <a:t> </a:t>
            </a:r>
            <a:r>
              <a:rPr lang="en-GB" sz="2800" dirty="0" smtClean="0">
                <a:solidFill>
                  <a:srgbClr val="00B0F0"/>
                </a:solidFill>
              </a:rPr>
              <a:t>insightfully on what is interesting or different about the way it is used in G</a:t>
            </a:r>
            <a:r>
              <a:rPr lang="en-GB" sz="2800" i="1" dirty="0" smtClean="0">
                <a:solidFill>
                  <a:srgbClr val="00B0F0"/>
                </a:solidFill>
              </a:rPr>
              <a:t>et Out</a:t>
            </a:r>
            <a:r>
              <a:rPr lang="en-GB" sz="2800" dirty="0" smtClean="0">
                <a:solidFill>
                  <a:srgbClr val="00B0F0"/>
                </a:solidFill>
              </a:rPr>
              <a:t> – link to </a:t>
            </a:r>
            <a:r>
              <a:rPr lang="en-GB" sz="2800" b="1" dirty="0" smtClean="0">
                <a:solidFill>
                  <a:srgbClr val="00B0F0"/>
                </a:solidFill>
              </a:rPr>
              <a:t>purpose</a:t>
            </a:r>
            <a:r>
              <a:rPr lang="en-GB" sz="2800" dirty="0" smtClean="0">
                <a:solidFill>
                  <a:srgbClr val="00B0F0"/>
                </a:solidFill>
              </a:rPr>
              <a:t> (profit, entertainment, social commentary) wherever possible</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296400" cy="6096000"/>
          </a:xfrm>
        </p:spPr>
        <p:txBody>
          <a:bodyPr>
            <a:normAutofit fontScale="77500" lnSpcReduction="20000"/>
          </a:bodyPr>
          <a:lstStyle/>
          <a:p>
            <a:pPr>
              <a:buNone/>
            </a:pPr>
            <a:r>
              <a:rPr lang="en-US" dirty="0" smtClean="0">
                <a:solidFill>
                  <a:srgbClr val="FF0000"/>
                </a:solidFill>
              </a:rPr>
              <a:t>	Another common convention of horror is an evil villain or monster, often supernatural and usually something that comes from outside society and threatens the safety of the characters.  </a:t>
            </a:r>
            <a:r>
              <a:rPr lang="en-US" dirty="0" smtClean="0">
                <a:solidFill>
                  <a:srgbClr val="00B050"/>
                </a:solidFill>
              </a:rPr>
              <a:t>Because the purpose of ‘Get Out’ is to </a:t>
            </a:r>
            <a:r>
              <a:rPr lang="en-US" dirty="0" err="1" smtClean="0">
                <a:solidFill>
                  <a:srgbClr val="00B050"/>
                </a:solidFill>
              </a:rPr>
              <a:t>criticise</a:t>
            </a:r>
            <a:r>
              <a:rPr lang="en-US" dirty="0" smtClean="0">
                <a:solidFill>
                  <a:srgbClr val="00B050"/>
                </a:solidFill>
              </a:rPr>
              <a:t> racism and white supremacy, the film puts an original twist on this convention as the villains turn out to be the racist white people, most prominently Rose and her family.  These villains are unexpected, especially Rose as they all make a point out of proving that they are not racist; yet they are extremely racist.  For example, Rose’s father tells Chris ‘If I could’ve voted for Obama a third time, I would have’.  The fact is that the </a:t>
            </a:r>
            <a:r>
              <a:rPr lang="en-US" dirty="0" err="1" smtClean="0">
                <a:solidFill>
                  <a:srgbClr val="00B050"/>
                </a:solidFill>
              </a:rPr>
              <a:t>Armitages</a:t>
            </a:r>
            <a:r>
              <a:rPr lang="en-US" dirty="0" smtClean="0">
                <a:solidFill>
                  <a:srgbClr val="00B050"/>
                </a:solidFill>
              </a:rPr>
              <a:t> go out of their way to appear very accepting of black people so that they do not appear racist.  However, later in the film we find out that they have actually been removing the brains of several black people and putting the brains of their older white friends into the black person’s body due to many ‘advantages’ that they believe black people have.</a:t>
            </a:r>
            <a:r>
              <a:rPr lang="en-US" dirty="0" smtClean="0"/>
              <a:t>  </a:t>
            </a:r>
            <a:r>
              <a:rPr lang="en-US" dirty="0" smtClean="0">
                <a:solidFill>
                  <a:srgbClr val="00B0F0"/>
                </a:solidFill>
              </a:rPr>
              <a:t>This is symbolic of the appropriation of black culture in our society; white people are often seen ‘stealing’ black culture to try and make it their own.  There is something unbelievable and bizarre about the brain swapping; the idea is weird and adds an almost grotesque effect to the film’s use of horror conventions.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143000"/>
          </a:xfrm>
        </p:spPr>
        <p:txBody>
          <a:bodyPr>
            <a:normAutofit/>
          </a:bodyPr>
          <a:lstStyle/>
          <a:p>
            <a:r>
              <a:rPr lang="en-GB" sz="4200" dirty="0" smtClean="0"/>
              <a:t>Writing about content-based Key Aspects</a:t>
            </a:r>
            <a:endParaRPr lang="en-US" sz="4200" dirty="0"/>
          </a:p>
        </p:txBody>
      </p:sp>
      <p:sp>
        <p:nvSpPr>
          <p:cNvPr id="3" name="Content Placeholder 2"/>
          <p:cNvSpPr>
            <a:spLocks noGrp="1"/>
          </p:cNvSpPr>
          <p:nvPr>
            <p:ph idx="1"/>
          </p:nvPr>
        </p:nvSpPr>
        <p:spPr>
          <a:xfrm>
            <a:off x="0" y="1143000"/>
            <a:ext cx="9144000" cy="5181600"/>
          </a:xfrm>
        </p:spPr>
        <p:txBody>
          <a:bodyPr>
            <a:normAutofit lnSpcReduction="10000"/>
          </a:bodyPr>
          <a:lstStyle/>
          <a:p>
            <a:r>
              <a:rPr lang="en-GB" dirty="0" smtClean="0"/>
              <a:t>For each concept:</a:t>
            </a:r>
          </a:p>
          <a:p>
            <a:pPr marL="1108710" lvl="2" indent="-514350"/>
            <a:r>
              <a:rPr lang="en-GB" sz="2800" b="1" dirty="0" smtClean="0">
                <a:solidFill>
                  <a:srgbClr val="FF0000"/>
                </a:solidFill>
              </a:rPr>
              <a:t>Decode</a:t>
            </a:r>
            <a:r>
              <a:rPr lang="en-GB" sz="2800" dirty="0" smtClean="0">
                <a:solidFill>
                  <a:srgbClr val="FF0000"/>
                </a:solidFill>
              </a:rPr>
              <a:t> it in detail – i.e. Explain what the concept is and how it is usually used</a:t>
            </a:r>
          </a:p>
          <a:p>
            <a:pPr marL="1108710" lvl="2" indent="-514350"/>
            <a:r>
              <a:rPr lang="en-GB" sz="2800" b="1" dirty="0" smtClean="0">
                <a:solidFill>
                  <a:srgbClr val="FF0000"/>
                </a:solidFill>
              </a:rPr>
              <a:t>Explain </a:t>
            </a:r>
            <a:r>
              <a:rPr lang="en-GB" sz="2800" dirty="0" smtClean="0">
                <a:solidFill>
                  <a:srgbClr val="00B050"/>
                </a:solidFill>
              </a:rPr>
              <a:t>in detail how it is used in </a:t>
            </a:r>
            <a:r>
              <a:rPr lang="en-GB" sz="2800" i="1" dirty="0" smtClean="0">
                <a:solidFill>
                  <a:srgbClr val="00B050"/>
                </a:solidFill>
              </a:rPr>
              <a:t>Get Out</a:t>
            </a:r>
            <a:r>
              <a:rPr lang="en-GB" sz="2800" dirty="0" smtClean="0">
                <a:solidFill>
                  <a:srgbClr val="00B050"/>
                </a:solidFill>
              </a:rPr>
              <a:t> – give detailed reference to the film to support your discussion</a:t>
            </a:r>
          </a:p>
          <a:p>
            <a:pPr marL="1108710" lvl="2" indent="-514350"/>
            <a:r>
              <a:rPr lang="en-GB" sz="2800" b="1" dirty="0" smtClean="0">
                <a:solidFill>
                  <a:srgbClr val="FF0000"/>
                </a:solidFill>
              </a:rPr>
              <a:t>Comment</a:t>
            </a:r>
            <a:r>
              <a:rPr lang="en-GB" sz="2800" dirty="0" smtClean="0"/>
              <a:t> </a:t>
            </a:r>
            <a:r>
              <a:rPr lang="en-GB" sz="2800" dirty="0" smtClean="0">
                <a:solidFill>
                  <a:srgbClr val="00B0F0"/>
                </a:solidFill>
              </a:rPr>
              <a:t>insightfully on what is interesting or different about the way it is used in G</a:t>
            </a:r>
            <a:r>
              <a:rPr lang="en-GB" sz="2800" i="1" dirty="0" smtClean="0">
                <a:solidFill>
                  <a:srgbClr val="00B0F0"/>
                </a:solidFill>
              </a:rPr>
              <a:t>et Out</a:t>
            </a:r>
            <a:r>
              <a:rPr lang="en-GB" sz="2800" dirty="0" smtClean="0">
                <a:solidFill>
                  <a:srgbClr val="00B0F0"/>
                </a:solidFill>
              </a:rPr>
              <a:t> – link to </a:t>
            </a:r>
            <a:r>
              <a:rPr lang="en-GB" sz="2800" b="1" dirty="0" smtClean="0">
                <a:solidFill>
                  <a:srgbClr val="00B0F0"/>
                </a:solidFill>
              </a:rPr>
              <a:t>purpose</a:t>
            </a:r>
            <a:r>
              <a:rPr lang="en-GB" sz="2800" dirty="0" smtClean="0">
                <a:solidFill>
                  <a:srgbClr val="00B0F0"/>
                </a:solidFill>
              </a:rPr>
              <a:t> (profit, entertainment, social commentary) wherever possible</a:t>
            </a:r>
          </a:p>
          <a:p>
            <a:pPr marL="1108710" lvl="2" indent="-514350">
              <a:buNone/>
            </a:pPr>
            <a:r>
              <a:rPr lang="en-GB" sz="2800" b="1" dirty="0" smtClean="0"/>
              <a:t>Task:	</a:t>
            </a:r>
            <a:r>
              <a:rPr lang="en-GB" sz="2800" dirty="0" smtClean="0"/>
              <a:t>Pick a key aspect concept and practise writing 	a paragraph of analysis using this structure</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about Contexts</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Use the same structure as for writing about key aspects</a:t>
            </a:r>
          </a:p>
          <a:p>
            <a:r>
              <a:rPr lang="en-GB" dirty="0" smtClean="0"/>
              <a:t>Write about at least 2 features of the concept (e.g. institutional factors / society factors / specific audience responses etc.) and for each one:</a:t>
            </a:r>
          </a:p>
          <a:p>
            <a:pPr marL="1108710" lvl="2" indent="-514350"/>
            <a:r>
              <a:rPr lang="en-GB" sz="2800" b="1" dirty="0" smtClean="0">
                <a:solidFill>
                  <a:srgbClr val="FF0000"/>
                </a:solidFill>
              </a:rPr>
              <a:t>Decode</a:t>
            </a:r>
            <a:r>
              <a:rPr lang="en-GB" sz="2800" dirty="0" smtClean="0">
                <a:solidFill>
                  <a:srgbClr val="FF0000"/>
                </a:solidFill>
              </a:rPr>
              <a:t> it in detail – i.e. Explain fully what the factor is</a:t>
            </a:r>
          </a:p>
          <a:p>
            <a:pPr marL="1108710" lvl="2" indent="-514350"/>
            <a:r>
              <a:rPr lang="en-GB" sz="2800" b="1" dirty="0" smtClean="0">
                <a:solidFill>
                  <a:srgbClr val="FF0000"/>
                </a:solidFill>
              </a:rPr>
              <a:t>Explain </a:t>
            </a:r>
            <a:r>
              <a:rPr lang="en-GB" sz="2800" dirty="0" smtClean="0">
                <a:solidFill>
                  <a:srgbClr val="00B050"/>
                </a:solidFill>
              </a:rPr>
              <a:t>in detail how it can be seen to have affected (or be affected by) </a:t>
            </a:r>
            <a:r>
              <a:rPr lang="en-GB" sz="2800" i="1" dirty="0" smtClean="0">
                <a:solidFill>
                  <a:srgbClr val="00B050"/>
                </a:solidFill>
              </a:rPr>
              <a:t>Get Out</a:t>
            </a:r>
            <a:r>
              <a:rPr lang="en-GB" sz="2800" dirty="0" smtClean="0">
                <a:solidFill>
                  <a:srgbClr val="00B050"/>
                </a:solidFill>
              </a:rPr>
              <a:t> – give detailed reference to the film to support your discussion</a:t>
            </a:r>
          </a:p>
          <a:p>
            <a:pPr marL="1108710" lvl="2" indent="-514350"/>
            <a:r>
              <a:rPr lang="en-GB" sz="2800" b="1" dirty="0" smtClean="0">
                <a:solidFill>
                  <a:srgbClr val="FF0000"/>
                </a:solidFill>
              </a:rPr>
              <a:t>Comment</a:t>
            </a:r>
            <a:r>
              <a:rPr lang="en-GB" sz="2800" dirty="0" smtClean="0"/>
              <a:t> </a:t>
            </a:r>
            <a:r>
              <a:rPr lang="en-GB" sz="2800" dirty="0" smtClean="0">
                <a:solidFill>
                  <a:srgbClr val="00B0F0"/>
                </a:solidFill>
              </a:rPr>
              <a:t>insightfully on what is interesting or different about the effect it has on G</a:t>
            </a:r>
            <a:r>
              <a:rPr lang="en-GB" sz="2800" i="1" dirty="0" smtClean="0">
                <a:solidFill>
                  <a:srgbClr val="00B0F0"/>
                </a:solidFill>
              </a:rPr>
              <a:t>et Out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paper structure</a:t>
            </a:r>
            <a:endParaRPr lang="en-US" dirty="0"/>
          </a:p>
        </p:txBody>
      </p:sp>
      <p:sp>
        <p:nvSpPr>
          <p:cNvPr id="3" name="Content Placeholder 2"/>
          <p:cNvSpPr>
            <a:spLocks noGrp="1"/>
          </p:cNvSpPr>
          <p:nvPr>
            <p:ph sz="quarter" idx="1"/>
          </p:nvPr>
        </p:nvSpPr>
        <p:spPr/>
        <p:txBody>
          <a:bodyPr/>
          <a:lstStyle/>
          <a:p>
            <a:r>
              <a:rPr lang="en-GB" b="1" dirty="0" smtClean="0"/>
              <a:t>2 hours 15 minutes long</a:t>
            </a:r>
          </a:p>
          <a:p>
            <a:r>
              <a:rPr lang="en-GB" dirty="0" smtClean="0"/>
              <a:t>Question 1 – Essay question on </a:t>
            </a:r>
            <a:r>
              <a:rPr lang="en-GB" i="1" dirty="0" smtClean="0"/>
              <a:t>Get Out: </a:t>
            </a:r>
            <a:r>
              <a:rPr lang="en-GB" dirty="0" smtClean="0"/>
              <a:t>20 marks, split into a) and b) sections worth 10 marks each</a:t>
            </a:r>
          </a:p>
          <a:p>
            <a:r>
              <a:rPr lang="en-GB" dirty="0" smtClean="0"/>
              <a:t>Question 2 – Essay question on </a:t>
            </a:r>
            <a:r>
              <a:rPr lang="en-GB" i="1" dirty="0" smtClean="0"/>
              <a:t>Get Out: </a:t>
            </a:r>
            <a:r>
              <a:rPr lang="en-GB" dirty="0" smtClean="0"/>
              <a:t>20 marks, split into a) and b) sections worth 10 marks each</a:t>
            </a:r>
          </a:p>
          <a:p>
            <a:r>
              <a:rPr lang="en-GB" dirty="0" smtClean="0"/>
              <a:t>Question 3 – Print analysis question on a pair of film posters: 10 marks</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paper structure</a:t>
            </a:r>
            <a:endParaRPr lang="en-US" dirty="0"/>
          </a:p>
        </p:txBody>
      </p:sp>
      <p:sp>
        <p:nvSpPr>
          <p:cNvPr id="3" name="Content Placeholder 2"/>
          <p:cNvSpPr>
            <a:spLocks noGrp="1"/>
          </p:cNvSpPr>
          <p:nvPr>
            <p:ph sz="quarter" idx="1"/>
          </p:nvPr>
        </p:nvSpPr>
        <p:spPr/>
        <p:txBody>
          <a:bodyPr>
            <a:normAutofit fontScale="92500" lnSpcReduction="20000"/>
          </a:bodyPr>
          <a:lstStyle/>
          <a:p>
            <a:r>
              <a:rPr lang="en-GB" b="1" dirty="0" smtClean="0"/>
              <a:t>Essay questions:</a:t>
            </a:r>
          </a:p>
          <a:p>
            <a:r>
              <a:rPr lang="en-GB" dirty="0" smtClean="0"/>
              <a:t>Question 1 – Essay question on </a:t>
            </a:r>
            <a:r>
              <a:rPr lang="en-GB" i="1" dirty="0" smtClean="0"/>
              <a:t>Get Out: </a:t>
            </a:r>
            <a:r>
              <a:rPr lang="en-GB" dirty="0" smtClean="0"/>
              <a:t>part a) will ask about </a:t>
            </a:r>
            <a:r>
              <a:rPr lang="en-GB" b="1" dirty="0" smtClean="0"/>
              <a:t>one</a:t>
            </a:r>
            <a:r>
              <a:rPr lang="en-GB" dirty="0" smtClean="0"/>
              <a:t> specific </a:t>
            </a:r>
            <a:r>
              <a:rPr lang="en-GB" b="1" dirty="0" smtClean="0"/>
              <a:t>context</a:t>
            </a:r>
            <a:r>
              <a:rPr lang="en-GB" dirty="0" smtClean="0"/>
              <a:t> (</a:t>
            </a:r>
            <a:r>
              <a:rPr lang="en-GB" b="1" dirty="0" smtClean="0"/>
              <a:t>SOCIETY</a:t>
            </a:r>
            <a:r>
              <a:rPr lang="en-GB" dirty="0" smtClean="0"/>
              <a:t>, </a:t>
            </a:r>
            <a:r>
              <a:rPr lang="en-GB" b="1" dirty="0" smtClean="0"/>
              <a:t>INSTITUTIONS</a:t>
            </a:r>
            <a:r>
              <a:rPr lang="en-GB" dirty="0" smtClean="0"/>
              <a:t> or  </a:t>
            </a:r>
            <a:r>
              <a:rPr lang="en-GB" b="1" dirty="0" smtClean="0"/>
              <a:t>AUDIENCE</a:t>
            </a:r>
            <a:r>
              <a:rPr lang="en-GB" dirty="0" smtClean="0"/>
              <a:t>), and part b) will ask you to analyse how it has affected any or all of </a:t>
            </a:r>
            <a:r>
              <a:rPr lang="en-GB" b="1" dirty="0" smtClean="0"/>
              <a:t>three key aspects </a:t>
            </a:r>
            <a:r>
              <a:rPr lang="en-GB" dirty="0" smtClean="0"/>
              <a:t>(from </a:t>
            </a:r>
            <a:r>
              <a:rPr lang="en-GB" b="1" dirty="0" smtClean="0"/>
              <a:t>CATEGORIES, LANGUAGE, NARRATIVE </a:t>
            </a:r>
            <a:r>
              <a:rPr lang="en-GB" dirty="0" smtClean="0"/>
              <a:t>and </a:t>
            </a:r>
            <a:r>
              <a:rPr lang="en-GB" b="1" dirty="0" smtClean="0"/>
              <a:t>REPRESENTATION</a:t>
            </a:r>
            <a:r>
              <a:rPr lang="en-GB" dirty="0" smtClean="0"/>
              <a:t>)</a:t>
            </a:r>
          </a:p>
          <a:p>
            <a:r>
              <a:rPr lang="en-GB" dirty="0" smtClean="0"/>
              <a:t>Question 2 – Essay question on </a:t>
            </a:r>
            <a:r>
              <a:rPr lang="en-GB" i="1" dirty="0" smtClean="0"/>
              <a:t>Get Out: </a:t>
            </a:r>
            <a:r>
              <a:rPr lang="en-GB" dirty="0" smtClean="0"/>
              <a:t>part a) will ask about </a:t>
            </a:r>
            <a:r>
              <a:rPr lang="en-GB" b="1" dirty="0" smtClean="0"/>
              <a:t>one </a:t>
            </a:r>
            <a:r>
              <a:rPr lang="en-GB" dirty="0" smtClean="0"/>
              <a:t>specific </a:t>
            </a:r>
            <a:r>
              <a:rPr lang="en-GB" b="1" dirty="0" smtClean="0"/>
              <a:t>key aspect </a:t>
            </a:r>
            <a:r>
              <a:rPr lang="en-GB" dirty="0" smtClean="0"/>
              <a:t>(whichever was not listed in question 1), and part b) will ask you to analyse how it was affected by one or both of the </a:t>
            </a:r>
            <a:r>
              <a:rPr lang="en-GB" b="1" dirty="0" smtClean="0"/>
              <a:t>contexts</a:t>
            </a:r>
            <a:r>
              <a:rPr lang="en-GB" dirty="0" smtClean="0"/>
              <a:t> that were not asked about in question 1</a:t>
            </a:r>
            <a:endParaRPr lang="en-GB" b="1"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Specimen paper question 1</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a:buNone/>
            </a:pPr>
            <a:r>
              <a:rPr lang="en-GB" dirty="0" smtClean="0"/>
              <a:t>1. How audiences respond to media content can depend on the extent to which key aspects such as narrative and/or language and/or representations have been used to construct the content.</a:t>
            </a:r>
          </a:p>
          <a:p>
            <a:pPr>
              <a:buNone/>
            </a:pPr>
            <a:r>
              <a:rPr lang="en-GB" dirty="0" smtClean="0"/>
              <a:t>	Analyse how this statement applies to media content you have studied. In your response you should:</a:t>
            </a:r>
          </a:p>
          <a:p>
            <a:pPr>
              <a:buNone/>
            </a:pPr>
            <a:r>
              <a:rPr lang="en-GB" dirty="0" smtClean="0"/>
              <a:t>(a) analyse the ways in which different </a:t>
            </a:r>
            <a:r>
              <a:rPr lang="en-GB" b="1" dirty="0" smtClean="0"/>
              <a:t>audiences</a:t>
            </a:r>
            <a:r>
              <a:rPr lang="en-GB" dirty="0" smtClean="0"/>
              <a:t> might respond to the media content			10</a:t>
            </a:r>
          </a:p>
          <a:p>
            <a:pPr>
              <a:buNone/>
            </a:pPr>
            <a:r>
              <a:rPr lang="en-GB" dirty="0" smtClean="0"/>
              <a:t>(b) analyse the ways in which these responses might depend on the use of </a:t>
            </a:r>
            <a:r>
              <a:rPr lang="en-GB" b="1" dirty="0" smtClean="0"/>
              <a:t>language </a:t>
            </a:r>
            <a:r>
              <a:rPr lang="en-US" b="1" dirty="0" smtClean="0"/>
              <a:t>and/or representations and/or narrative</a:t>
            </a:r>
            <a:r>
              <a:rPr lang="en-US" dirty="0" smtClean="0"/>
              <a:t>.			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Specimen paper question 2</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GB" dirty="0" smtClean="0"/>
              <a:t>2. The ways in which categories are used in the construction of media content can be influenced by society and/or institutional factors.</a:t>
            </a:r>
          </a:p>
          <a:p>
            <a:pPr>
              <a:buNone/>
            </a:pPr>
            <a:r>
              <a:rPr lang="en-GB" dirty="0" smtClean="0"/>
              <a:t>	Analyse how this statement applies to media content you have studied. In your </a:t>
            </a:r>
            <a:r>
              <a:rPr lang="en-US" dirty="0" smtClean="0"/>
              <a:t>response you should:</a:t>
            </a:r>
          </a:p>
          <a:p>
            <a:pPr>
              <a:buNone/>
            </a:pPr>
            <a:endParaRPr lang="en-US" dirty="0" smtClean="0"/>
          </a:p>
          <a:p>
            <a:pPr>
              <a:buNone/>
            </a:pPr>
            <a:r>
              <a:rPr lang="en-GB" dirty="0" smtClean="0"/>
              <a:t>(a) analyse the ways in which </a:t>
            </a:r>
            <a:r>
              <a:rPr lang="en-GB" b="1" dirty="0" smtClean="0"/>
              <a:t>categories</a:t>
            </a:r>
            <a:r>
              <a:rPr lang="en-GB" dirty="0" smtClean="0"/>
              <a:t> have been used in the construction of the </a:t>
            </a:r>
            <a:r>
              <a:rPr lang="en-US" dirty="0" smtClean="0"/>
              <a:t>media content		10</a:t>
            </a:r>
          </a:p>
          <a:p>
            <a:pPr>
              <a:buNone/>
            </a:pPr>
            <a:r>
              <a:rPr lang="en-GB" dirty="0" smtClean="0"/>
              <a:t>(b) analyse the ways in which </a:t>
            </a:r>
            <a:r>
              <a:rPr lang="en-GB" b="1" dirty="0" smtClean="0"/>
              <a:t>society and/or institutional factors</a:t>
            </a:r>
            <a:r>
              <a:rPr lang="en-GB" dirty="0" smtClean="0"/>
              <a:t> have influenced </a:t>
            </a:r>
            <a:r>
              <a:rPr lang="en-US" dirty="0" smtClean="0"/>
              <a:t>the use of categories.	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need to know</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You need to be able to write a detailed analysis of each of the key aspects (categories, language, narrative, representations) and each of the contexts (society, institutions and audience), giving detailed examples from the film of how they have been used / how they can be seen.</a:t>
            </a:r>
          </a:p>
          <a:p>
            <a:r>
              <a:rPr lang="en-GB" dirty="0" smtClean="0"/>
              <a:t>You need to be able to make detailed comments explaining how each of the </a:t>
            </a:r>
            <a:r>
              <a:rPr lang="en-GB" b="1" dirty="0" smtClean="0"/>
              <a:t>key aspects </a:t>
            </a:r>
            <a:r>
              <a:rPr lang="en-GB" dirty="0" smtClean="0"/>
              <a:t>(</a:t>
            </a:r>
            <a:r>
              <a:rPr lang="en-GB" b="1" dirty="0" smtClean="0"/>
              <a:t>categories, narrative, language, representations</a:t>
            </a:r>
            <a:r>
              <a:rPr lang="en-GB" dirty="0" smtClean="0"/>
              <a:t>) has been affected by any of the contexts (</a:t>
            </a:r>
            <a:r>
              <a:rPr lang="en-GB" b="1" dirty="0" smtClean="0"/>
              <a:t>society, institutions, audience)</a:t>
            </a:r>
            <a:r>
              <a:rPr lang="en-GB"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paper structure</a:t>
            </a:r>
            <a:endParaRPr lang="en-US" dirty="0"/>
          </a:p>
        </p:txBody>
      </p:sp>
      <p:sp>
        <p:nvSpPr>
          <p:cNvPr id="3" name="Content Placeholder 2"/>
          <p:cNvSpPr>
            <a:spLocks noGrp="1"/>
          </p:cNvSpPr>
          <p:nvPr>
            <p:ph sz="quarter" idx="1"/>
          </p:nvPr>
        </p:nvSpPr>
        <p:spPr>
          <a:xfrm>
            <a:off x="0" y="1600200"/>
            <a:ext cx="8766048" cy="5257800"/>
          </a:xfrm>
        </p:spPr>
        <p:txBody>
          <a:bodyPr>
            <a:normAutofit fontScale="92500" lnSpcReduction="10000"/>
          </a:bodyPr>
          <a:lstStyle/>
          <a:p>
            <a:r>
              <a:rPr lang="en-GB" sz="2400" b="1" dirty="0" smtClean="0"/>
              <a:t>What you will be tested on:</a:t>
            </a:r>
          </a:p>
          <a:p>
            <a:pPr lvl="1"/>
            <a:r>
              <a:rPr lang="en-GB" sz="2400" b="1" dirty="0" smtClean="0"/>
              <a:t>Your ability to analyse how key aspects have been used in </a:t>
            </a:r>
            <a:r>
              <a:rPr lang="en-GB" sz="2400" b="1" i="1" dirty="0" smtClean="0"/>
              <a:t>Get Out, </a:t>
            </a:r>
            <a:r>
              <a:rPr lang="en-GB" sz="2400" b="1" dirty="0" smtClean="0"/>
              <a:t>and how they have been affected by the contexts in which it was made.</a:t>
            </a:r>
          </a:p>
          <a:p>
            <a:pPr lvl="1"/>
            <a:r>
              <a:rPr lang="en-GB" sz="2400" b="1" dirty="0" smtClean="0"/>
              <a:t>Your ability to use the key aspects and contexts to analyse unseen posters</a:t>
            </a:r>
            <a:endParaRPr lang="en-US" sz="2400" b="1" dirty="0" smtClean="0"/>
          </a:p>
          <a:p>
            <a:pPr lvl="1">
              <a:buNone/>
            </a:pPr>
            <a:r>
              <a:rPr lang="en-GB" sz="2000" b="1" dirty="0" smtClean="0"/>
              <a:t>Key Aspects:</a:t>
            </a:r>
          </a:p>
          <a:p>
            <a:pPr lvl="1"/>
            <a:r>
              <a:rPr lang="en-GB" sz="2000" dirty="0" smtClean="0"/>
              <a:t>Categories (Genre, Purpose, Tone, Style)</a:t>
            </a:r>
          </a:p>
          <a:p>
            <a:pPr lvl="1"/>
            <a:r>
              <a:rPr lang="en-GB" sz="2000" dirty="0" smtClean="0"/>
              <a:t>Language</a:t>
            </a:r>
          </a:p>
          <a:p>
            <a:pPr lvl="1"/>
            <a:r>
              <a:rPr lang="en-GB" sz="2000" dirty="0" smtClean="0"/>
              <a:t>Narrative</a:t>
            </a:r>
          </a:p>
          <a:p>
            <a:pPr lvl="1"/>
            <a:r>
              <a:rPr lang="en-GB" sz="2000" dirty="0" smtClean="0"/>
              <a:t>Representations</a:t>
            </a:r>
          </a:p>
          <a:p>
            <a:pPr lvl="1">
              <a:buNone/>
            </a:pPr>
            <a:r>
              <a:rPr lang="en-GB" sz="2000" b="1" dirty="0" smtClean="0"/>
              <a:t>Contexts:</a:t>
            </a:r>
          </a:p>
          <a:p>
            <a:pPr lvl="1"/>
            <a:r>
              <a:rPr lang="en-GB" sz="2000" dirty="0" smtClean="0"/>
              <a:t>Society</a:t>
            </a:r>
          </a:p>
          <a:p>
            <a:pPr lvl="1"/>
            <a:r>
              <a:rPr lang="en-GB" sz="2000" dirty="0" smtClean="0"/>
              <a:t>Institutions</a:t>
            </a:r>
          </a:p>
          <a:p>
            <a:pPr lvl="1"/>
            <a:r>
              <a:rPr lang="en-GB" sz="2000" dirty="0" smtClean="0"/>
              <a:t>Audience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Higher media analysis essay planning</a:t>
            </a:r>
            <a:endParaRPr lang="en-US" dirty="0"/>
          </a:p>
        </p:txBody>
      </p:sp>
      <p:sp>
        <p:nvSpPr>
          <p:cNvPr id="3" name="Content Placeholder 2"/>
          <p:cNvSpPr>
            <a:spLocks noGrp="1"/>
          </p:cNvSpPr>
          <p:nvPr>
            <p:ph sz="quarter" idx="1"/>
          </p:nvPr>
        </p:nvSpPr>
        <p:spPr>
          <a:xfrm>
            <a:off x="0" y="1524000"/>
            <a:ext cx="9144000" cy="5334000"/>
          </a:xfrm>
        </p:spPr>
        <p:txBody>
          <a:bodyPr>
            <a:normAutofit lnSpcReduction="10000"/>
          </a:bodyPr>
          <a:lstStyle/>
          <a:p>
            <a:pPr>
              <a:buNone/>
            </a:pPr>
            <a:r>
              <a:rPr lang="en-GB" dirty="0" smtClean="0"/>
              <a:t>No matter which key aspects or contexts you are asked to write about, you need to follow a similar structure for each essay:</a:t>
            </a:r>
          </a:p>
          <a:p>
            <a:r>
              <a:rPr lang="en-GB" dirty="0" smtClean="0"/>
              <a:t>Part a) – aim to discuss at least 2 (ideally 3) different concepts from the key aspect/context (i.e. different narrative theories; different sequences for language; different institutional or society factors etc.). For each one:</a:t>
            </a:r>
          </a:p>
          <a:p>
            <a:pPr lvl="1"/>
            <a:r>
              <a:rPr lang="en-GB" dirty="0" smtClean="0"/>
              <a:t>Decode (describe) the concept in detail</a:t>
            </a:r>
          </a:p>
          <a:p>
            <a:pPr lvl="1"/>
            <a:r>
              <a:rPr lang="en-GB" dirty="0" smtClean="0"/>
              <a:t>Explain: give </a:t>
            </a:r>
            <a:r>
              <a:rPr lang="en-GB" dirty="0" smtClean="0"/>
              <a:t>detailed evidence from the film showing how the concept can be seen in it</a:t>
            </a:r>
          </a:p>
          <a:p>
            <a:pPr lvl="1"/>
            <a:r>
              <a:rPr lang="en-GB" dirty="0" smtClean="0"/>
              <a:t>Comment in detail on </a:t>
            </a:r>
            <a:r>
              <a:rPr lang="en-GB" b="1" dirty="0" smtClean="0"/>
              <a:t>why the concept has been used the way it has</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GB" dirty="0" smtClean="0"/>
              <a:t>Part b) - aim to discuss at least 2 (ideally 3) different concepts from the key aspect/context (i.e. different narrative theories; different sequences for language; different institutional or society factors etc.). For each one:</a:t>
            </a:r>
          </a:p>
          <a:p>
            <a:pPr lvl="1"/>
            <a:r>
              <a:rPr lang="en-GB" dirty="0" smtClean="0"/>
              <a:t>Decode (describe) the concept in detail</a:t>
            </a:r>
          </a:p>
          <a:p>
            <a:pPr lvl="1"/>
            <a:r>
              <a:rPr lang="en-GB" dirty="0" smtClean="0"/>
              <a:t>Give detailed evidence from the film showing how the concept can be seen in it</a:t>
            </a:r>
          </a:p>
          <a:p>
            <a:pPr lvl="1"/>
            <a:r>
              <a:rPr lang="en-GB" dirty="0" smtClean="0"/>
              <a:t>Comment in detail on </a:t>
            </a:r>
            <a:r>
              <a:rPr lang="en-GB" b="1" dirty="0" smtClean="0"/>
              <a:t>how this use of the key aspect has influenced/been influenced by the key aspect or context you wrote about in a)</a:t>
            </a:r>
            <a:endParaRPr lang="en-US" b="1"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2016 essay question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it-IT" b="1" dirty="0" smtClean="0"/>
              <a:t>1. Media Content in Context</a:t>
            </a:r>
          </a:p>
          <a:p>
            <a:pPr>
              <a:buNone/>
            </a:pPr>
            <a:r>
              <a:rPr lang="en-GB" dirty="0" smtClean="0"/>
              <a:t>Internal and external institutional factors often influence the way that key aspects of media content are constructed.</a:t>
            </a:r>
          </a:p>
          <a:p>
            <a:pPr>
              <a:buNone/>
            </a:pPr>
            <a:r>
              <a:rPr lang="en-GB" dirty="0" smtClean="0"/>
              <a:t>Analyse how this statement applies to media content you have studied. In your response you should:</a:t>
            </a:r>
          </a:p>
          <a:p>
            <a:pPr marL="514350" indent="-514350">
              <a:buAutoNum type="alphaLcParenBoth"/>
            </a:pPr>
            <a:r>
              <a:rPr lang="en-GB" dirty="0" smtClean="0"/>
              <a:t>give detailed information about internal and/or external institutional factors which have influenced the media content;						10</a:t>
            </a:r>
          </a:p>
          <a:p>
            <a:pPr marL="514350" indent="-514350">
              <a:buAutoNum type="alphaLcParenBoth"/>
            </a:pPr>
            <a:r>
              <a:rPr lang="en-GB" dirty="0" smtClean="0"/>
              <a:t>analyse how categories and/or representations and/or language codes have also been influenced by these institutional factors. 				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Specimen paper question 2</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GB" dirty="0" smtClean="0"/>
              <a:t>2. The ways in which categories are used in the construction of media content can be influenced by society and/or institutional factors.</a:t>
            </a:r>
          </a:p>
          <a:p>
            <a:pPr>
              <a:buNone/>
            </a:pPr>
            <a:r>
              <a:rPr lang="en-GB" dirty="0" smtClean="0"/>
              <a:t>	Analyse how this statement applies to media content you have studied. In your </a:t>
            </a:r>
            <a:r>
              <a:rPr lang="en-US" dirty="0" smtClean="0"/>
              <a:t>response you should:</a:t>
            </a:r>
          </a:p>
          <a:p>
            <a:pPr>
              <a:buNone/>
            </a:pPr>
            <a:endParaRPr lang="en-US" dirty="0" smtClean="0"/>
          </a:p>
          <a:p>
            <a:pPr>
              <a:buNone/>
            </a:pPr>
            <a:r>
              <a:rPr lang="en-GB" dirty="0" smtClean="0"/>
              <a:t>(a) analyse the ways in which categories have been used in the construction of the </a:t>
            </a:r>
            <a:r>
              <a:rPr lang="en-US" dirty="0" smtClean="0"/>
              <a:t>media content		10</a:t>
            </a:r>
          </a:p>
          <a:p>
            <a:pPr>
              <a:buNone/>
            </a:pPr>
            <a:r>
              <a:rPr lang="en-GB" dirty="0" smtClean="0"/>
              <a:t>(b) analyse the ways in which society and/or institutional factors have influenced </a:t>
            </a:r>
            <a:r>
              <a:rPr lang="en-US" dirty="0" smtClean="0"/>
              <a:t>the use of categories.	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Specimen paper question 2</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GB" dirty="0" smtClean="0"/>
              <a:t>2. The ways in which </a:t>
            </a:r>
            <a:r>
              <a:rPr lang="en-GB" b="1" dirty="0" smtClean="0"/>
              <a:t>categories</a:t>
            </a:r>
            <a:r>
              <a:rPr lang="en-GB" dirty="0" smtClean="0"/>
              <a:t> are used in the construction of media content can be influenced by </a:t>
            </a:r>
            <a:r>
              <a:rPr lang="en-GB" b="1" dirty="0" smtClean="0"/>
              <a:t>society</a:t>
            </a:r>
            <a:r>
              <a:rPr lang="en-GB" dirty="0" smtClean="0"/>
              <a:t> and/or </a:t>
            </a:r>
            <a:r>
              <a:rPr lang="en-GB" b="1" dirty="0" smtClean="0"/>
              <a:t>institutional</a:t>
            </a:r>
            <a:r>
              <a:rPr lang="en-GB" dirty="0" smtClean="0"/>
              <a:t> factors.</a:t>
            </a:r>
          </a:p>
          <a:p>
            <a:pPr>
              <a:buNone/>
            </a:pPr>
            <a:r>
              <a:rPr lang="en-GB" dirty="0" smtClean="0"/>
              <a:t>	</a:t>
            </a:r>
            <a:r>
              <a:rPr lang="en-GB" b="1" dirty="0" smtClean="0"/>
              <a:t>Analyse</a:t>
            </a:r>
            <a:r>
              <a:rPr lang="en-GB" dirty="0" smtClean="0"/>
              <a:t> how this statement applies to media content you have studied. In your </a:t>
            </a:r>
            <a:r>
              <a:rPr lang="en-US" dirty="0" smtClean="0"/>
              <a:t>response you should:</a:t>
            </a:r>
          </a:p>
          <a:p>
            <a:pPr>
              <a:buNone/>
            </a:pPr>
            <a:endParaRPr lang="en-US" dirty="0" smtClean="0"/>
          </a:p>
          <a:p>
            <a:pPr>
              <a:buNone/>
            </a:pPr>
            <a:r>
              <a:rPr lang="en-GB" dirty="0" smtClean="0"/>
              <a:t>(a) analyse the ways in which </a:t>
            </a:r>
            <a:r>
              <a:rPr lang="en-GB" b="1" dirty="0" smtClean="0"/>
              <a:t>categories</a:t>
            </a:r>
            <a:r>
              <a:rPr lang="en-GB" dirty="0" smtClean="0"/>
              <a:t> have been used in the construction of the </a:t>
            </a:r>
            <a:r>
              <a:rPr lang="en-US" dirty="0" smtClean="0"/>
              <a:t>media content		10</a:t>
            </a:r>
          </a:p>
          <a:p>
            <a:pPr>
              <a:buNone/>
            </a:pPr>
            <a:r>
              <a:rPr lang="en-GB" dirty="0" smtClean="0"/>
              <a:t>(b) analyse the ways in which </a:t>
            </a:r>
            <a:r>
              <a:rPr lang="en-GB" b="1" dirty="0" smtClean="0"/>
              <a:t>society</a:t>
            </a:r>
            <a:r>
              <a:rPr lang="en-GB" dirty="0" smtClean="0"/>
              <a:t> and/or institutional factors </a:t>
            </a:r>
            <a:r>
              <a:rPr lang="en-GB" b="1" dirty="0" smtClean="0"/>
              <a:t>have influenced </a:t>
            </a:r>
            <a:r>
              <a:rPr lang="en-US" b="1" dirty="0" smtClean="0"/>
              <a:t>the use of categories</a:t>
            </a:r>
            <a:r>
              <a:rPr lang="en-US" dirty="0" smtClean="0"/>
              <a:t>.	10</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scheme</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cstate="print"/>
          <a:srcRect l="6496" t="19812" r="7677" b="23241"/>
          <a:stretch>
            <a:fillRect/>
          </a:stretch>
        </p:blipFill>
        <p:spPr bwMode="auto">
          <a:xfrm>
            <a:off x="252684" y="1981200"/>
            <a:ext cx="844675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scheme</a:t>
            </a:r>
            <a:endParaRPr lang="en-US" dirty="0"/>
          </a:p>
        </p:txBody>
      </p:sp>
      <p:pic>
        <p:nvPicPr>
          <p:cNvPr id="6" name="Picture 2"/>
          <p:cNvPicPr>
            <a:picLocks noChangeAspect="1" noChangeArrowheads="1"/>
          </p:cNvPicPr>
          <p:nvPr/>
        </p:nvPicPr>
        <p:blipFill>
          <a:blip r:embed="rId2" cstate="print"/>
          <a:srcRect l="2657" t="14097" r="2067" b="13335"/>
          <a:stretch>
            <a:fillRect/>
          </a:stretch>
        </p:blipFill>
        <p:spPr bwMode="auto">
          <a:xfrm>
            <a:off x="152400" y="1710489"/>
            <a:ext cx="8720248" cy="51475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planning</a:t>
            </a:r>
            <a:endParaRPr lang="en-US" dirty="0"/>
          </a:p>
        </p:txBody>
      </p:sp>
      <p:sp>
        <p:nvSpPr>
          <p:cNvPr id="3" name="Content Placeholder 2"/>
          <p:cNvSpPr>
            <a:spLocks noGrp="1"/>
          </p:cNvSpPr>
          <p:nvPr>
            <p:ph sz="quarter" idx="1"/>
          </p:nvPr>
        </p:nvSpPr>
        <p:spPr>
          <a:xfrm>
            <a:off x="0" y="1524000"/>
            <a:ext cx="9144000" cy="5334000"/>
          </a:xfrm>
        </p:spPr>
        <p:txBody>
          <a:bodyPr>
            <a:normAutofit lnSpcReduction="10000"/>
          </a:bodyPr>
          <a:lstStyle/>
          <a:p>
            <a:pPr marL="514350" indent="-514350">
              <a:buAutoNum type="alphaUcParenR"/>
            </a:pPr>
            <a:r>
              <a:rPr lang="en-GB" b="1" dirty="0" smtClean="0"/>
              <a:t>– Categories (Genre / Purpose / Tone):</a:t>
            </a:r>
          </a:p>
          <a:p>
            <a:pPr marL="834390" lvl="1" indent="-514350"/>
            <a:r>
              <a:rPr lang="en-GB" b="1" dirty="0" smtClean="0"/>
              <a:t>Two sentence (maximum) intro giving name of film, director, genre</a:t>
            </a:r>
          </a:p>
          <a:p>
            <a:pPr marL="834390" lvl="1" indent="-514350"/>
            <a:r>
              <a:rPr lang="en-GB" b="1" dirty="0" smtClean="0"/>
              <a:t>Choose 3 or 4 genre conventions, and for each one:</a:t>
            </a:r>
          </a:p>
          <a:p>
            <a:pPr marL="1108710" lvl="2" indent="-514350"/>
            <a:r>
              <a:rPr lang="en-GB" dirty="0" smtClean="0"/>
              <a:t>Decode it in detail – i.e. Explain what the convention is and how it is usually used</a:t>
            </a:r>
          </a:p>
          <a:p>
            <a:pPr marL="1108710" lvl="2" indent="-514350"/>
            <a:r>
              <a:rPr lang="en-GB" dirty="0" smtClean="0"/>
              <a:t>Explain in detail how it is used in </a:t>
            </a:r>
            <a:r>
              <a:rPr lang="en-GB" i="1" dirty="0" smtClean="0"/>
              <a:t>Get Out</a:t>
            </a:r>
            <a:r>
              <a:rPr lang="en-GB" dirty="0" smtClean="0"/>
              <a:t> – give detailed reference to the film to support your discussion</a:t>
            </a:r>
          </a:p>
          <a:p>
            <a:pPr marL="1108710" lvl="2" indent="-514350"/>
            <a:r>
              <a:rPr lang="en-GB" dirty="0" smtClean="0"/>
              <a:t>Comment insightfully on what is interesting or different about the way it is used in G</a:t>
            </a:r>
            <a:r>
              <a:rPr lang="en-GB" i="1" dirty="0" smtClean="0"/>
              <a:t>et Out</a:t>
            </a:r>
            <a:r>
              <a:rPr lang="en-GB" dirty="0" smtClean="0"/>
              <a:t> – link to </a:t>
            </a:r>
            <a:r>
              <a:rPr lang="en-GB" b="1" dirty="0" smtClean="0"/>
              <a:t>purpose</a:t>
            </a:r>
            <a:r>
              <a:rPr lang="en-GB" dirty="0" smtClean="0"/>
              <a:t> (profit, entertainment, social commentary) wherever possible</a:t>
            </a:r>
          </a:p>
          <a:p>
            <a:pPr marL="834390" lvl="1" indent="-514350"/>
            <a:r>
              <a:rPr lang="en-GB" b="1" dirty="0" smtClean="0"/>
              <a:t>Do the same for tone (best example to use for tone is the ‘sunken place’ sequence)</a:t>
            </a:r>
            <a:endParaRPr lang="en-US" b="1" dirty="0" smtClean="0"/>
          </a:p>
          <a:p>
            <a:pPr marL="834390" lvl="1" indent="-514350"/>
            <a:endParaRPr lang="en-GB"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Planning</a:t>
            </a:r>
            <a:endParaRPr lang="en-US" dirty="0"/>
          </a:p>
        </p:txBody>
      </p:sp>
      <p:sp>
        <p:nvSpPr>
          <p:cNvPr id="3" name="Content Placeholder 2"/>
          <p:cNvSpPr>
            <a:spLocks noGrp="1"/>
          </p:cNvSpPr>
          <p:nvPr>
            <p:ph sz="quarter" idx="1"/>
          </p:nvPr>
        </p:nvSpPr>
        <p:spPr/>
        <p:txBody>
          <a:bodyPr>
            <a:normAutofit/>
          </a:bodyPr>
          <a:lstStyle/>
          <a:p>
            <a:pPr>
              <a:buNone/>
            </a:pPr>
            <a:r>
              <a:rPr lang="en-GB" b="1" dirty="0" smtClean="0"/>
              <a:t>B) – Society + categories</a:t>
            </a:r>
          </a:p>
          <a:p>
            <a:r>
              <a:rPr lang="en-GB" b="1" dirty="0" smtClean="0"/>
              <a:t>Decode society factor 1 (racism / history of slavery etc.), and give a brief account of how it can be seen reflected in the film as a whole</a:t>
            </a:r>
          </a:p>
          <a:p>
            <a:pPr marL="594360" lvl="2" indent="-320040">
              <a:spcBef>
                <a:spcPts val="700"/>
              </a:spcBef>
              <a:buSzPct val="60000"/>
              <a:buFont typeface="Wingdings"/>
              <a:buChar char=""/>
            </a:pPr>
            <a:r>
              <a:rPr lang="en-GB" dirty="0" smtClean="0"/>
              <a:t>Analyse 2 or three examples where this factor </a:t>
            </a:r>
            <a:r>
              <a:rPr lang="en-GB" b="1" dirty="0" smtClean="0"/>
              <a:t>has influenced categories</a:t>
            </a:r>
            <a:r>
              <a:rPr lang="en-GB" dirty="0" smtClean="0"/>
              <a:t> (refer to specific genre conventions, tones etc. and comment insightfully on how the society factor has affected the way categories are used)</a:t>
            </a:r>
          </a:p>
          <a:p>
            <a:r>
              <a:rPr lang="en-GB" b="1" dirty="0" smtClean="0"/>
              <a:t>Do the same for society factor 2 (BLM etc.) OR</a:t>
            </a:r>
            <a:r>
              <a:rPr lang="en-GB" dirty="0" smtClean="0"/>
              <a:t> </a:t>
            </a:r>
            <a:r>
              <a:rPr lang="en-GB" b="1" dirty="0" smtClean="0"/>
              <a:t>for an institutional factor</a:t>
            </a:r>
          </a:p>
          <a:p>
            <a:pPr lvl="1"/>
            <a:endParaRPr lang="en-GB"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229600" cy="1143000"/>
          </a:xfrm>
        </p:spPr>
        <p:txBody>
          <a:bodyPr/>
          <a:lstStyle/>
          <a:p>
            <a:r>
              <a:rPr lang="en-GB" dirty="0" smtClean="0"/>
              <a:t>The Key Aspects</a:t>
            </a:r>
            <a:endParaRPr lang="en-US" dirty="0"/>
          </a:p>
        </p:txBody>
      </p:sp>
      <p:sp>
        <p:nvSpPr>
          <p:cNvPr id="4" name="Oval 3"/>
          <p:cNvSpPr/>
          <p:nvPr/>
        </p:nvSpPr>
        <p:spPr>
          <a:xfrm>
            <a:off x="1403648" y="3140968"/>
            <a:ext cx="6048672" cy="2376264"/>
          </a:xfrm>
          <a:prstGeom prst="ellipse">
            <a:avLst/>
          </a:prstGeom>
          <a:solidFill>
            <a:srgbClr val="7030A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75856" y="4005064"/>
            <a:ext cx="2232248" cy="523220"/>
          </a:xfrm>
          <a:prstGeom prst="rect">
            <a:avLst/>
          </a:prstGeom>
          <a:noFill/>
        </p:spPr>
        <p:txBody>
          <a:bodyPr wrap="square" rtlCol="0">
            <a:spAutoFit/>
          </a:bodyPr>
          <a:lstStyle/>
          <a:p>
            <a:pPr algn="ctr"/>
            <a:r>
              <a:rPr lang="en-GB" sz="2800" b="1" i="1" dirty="0" smtClean="0">
                <a:solidFill>
                  <a:srgbClr val="FF0000"/>
                </a:solidFill>
              </a:rPr>
              <a:t>Get Out</a:t>
            </a:r>
            <a:endParaRPr lang="en-US" sz="2800" b="1" i="1" dirty="0">
              <a:solidFill>
                <a:srgbClr val="FF0000"/>
              </a:solidFill>
            </a:endParaRPr>
          </a:p>
        </p:txBody>
      </p:sp>
      <p:sp>
        <p:nvSpPr>
          <p:cNvPr id="6" name="TextBox 5"/>
          <p:cNvSpPr txBox="1"/>
          <p:nvPr/>
        </p:nvSpPr>
        <p:spPr>
          <a:xfrm>
            <a:off x="1619672" y="3789040"/>
            <a:ext cx="2232248" cy="400110"/>
          </a:xfrm>
          <a:prstGeom prst="rect">
            <a:avLst/>
          </a:prstGeom>
          <a:noFill/>
        </p:spPr>
        <p:txBody>
          <a:bodyPr wrap="square" rtlCol="0">
            <a:spAutoFit/>
          </a:bodyPr>
          <a:lstStyle/>
          <a:p>
            <a:pPr algn="ctr"/>
            <a:r>
              <a:rPr lang="en-GB" sz="2000" b="1" i="1" dirty="0" smtClean="0">
                <a:solidFill>
                  <a:srgbClr val="0070C0"/>
                </a:solidFill>
              </a:rPr>
              <a:t>Narrative</a:t>
            </a:r>
            <a:endParaRPr lang="en-US" sz="2000" b="1" i="1" dirty="0">
              <a:solidFill>
                <a:srgbClr val="0070C0"/>
              </a:solidFill>
            </a:endParaRPr>
          </a:p>
        </p:txBody>
      </p:sp>
      <p:sp>
        <p:nvSpPr>
          <p:cNvPr id="7" name="TextBox 6"/>
          <p:cNvSpPr txBox="1"/>
          <p:nvPr/>
        </p:nvSpPr>
        <p:spPr>
          <a:xfrm>
            <a:off x="4932040" y="3789040"/>
            <a:ext cx="2232248" cy="400110"/>
          </a:xfrm>
          <a:prstGeom prst="rect">
            <a:avLst/>
          </a:prstGeom>
          <a:noFill/>
        </p:spPr>
        <p:txBody>
          <a:bodyPr wrap="square" rtlCol="0">
            <a:spAutoFit/>
          </a:bodyPr>
          <a:lstStyle/>
          <a:p>
            <a:pPr algn="ctr"/>
            <a:r>
              <a:rPr lang="en-GB" sz="2000" b="1" i="1" dirty="0" smtClean="0">
                <a:solidFill>
                  <a:srgbClr val="0070C0"/>
                </a:solidFill>
              </a:rPr>
              <a:t>Representation </a:t>
            </a:r>
            <a:endParaRPr lang="en-US" sz="2000" b="1" i="1" dirty="0">
              <a:solidFill>
                <a:srgbClr val="0070C0"/>
              </a:solidFill>
            </a:endParaRPr>
          </a:p>
        </p:txBody>
      </p:sp>
      <p:sp>
        <p:nvSpPr>
          <p:cNvPr id="8" name="TextBox 7"/>
          <p:cNvSpPr txBox="1"/>
          <p:nvPr/>
        </p:nvSpPr>
        <p:spPr>
          <a:xfrm>
            <a:off x="1979712" y="4653136"/>
            <a:ext cx="2232248" cy="400110"/>
          </a:xfrm>
          <a:prstGeom prst="rect">
            <a:avLst/>
          </a:prstGeom>
          <a:noFill/>
        </p:spPr>
        <p:txBody>
          <a:bodyPr wrap="square" rtlCol="0">
            <a:spAutoFit/>
          </a:bodyPr>
          <a:lstStyle/>
          <a:p>
            <a:pPr algn="ctr"/>
            <a:r>
              <a:rPr lang="en-GB" sz="2000" b="1" i="1" dirty="0" smtClean="0">
                <a:solidFill>
                  <a:srgbClr val="0070C0"/>
                </a:solidFill>
              </a:rPr>
              <a:t>Categories </a:t>
            </a:r>
            <a:endParaRPr lang="en-US" sz="2000" b="1" i="1" dirty="0">
              <a:solidFill>
                <a:srgbClr val="0070C0"/>
              </a:solidFill>
            </a:endParaRPr>
          </a:p>
        </p:txBody>
      </p:sp>
      <p:sp>
        <p:nvSpPr>
          <p:cNvPr id="9" name="TextBox 8"/>
          <p:cNvSpPr txBox="1"/>
          <p:nvPr/>
        </p:nvSpPr>
        <p:spPr>
          <a:xfrm>
            <a:off x="4427984" y="4653136"/>
            <a:ext cx="2232248" cy="400110"/>
          </a:xfrm>
          <a:prstGeom prst="rect">
            <a:avLst/>
          </a:prstGeom>
          <a:noFill/>
        </p:spPr>
        <p:txBody>
          <a:bodyPr wrap="square" rtlCol="0">
            <a:spAutoFit/>
          </a:bodyPr>
          <a:lstStyle/>
          <a:p>
            <a:pPr algn="ctr"/>
            <a:r>
              <a:rPr lang="en-GB" sz="2000" b="1" i="1" dirty="0" smtClean="0">
                <a:solidFill>
                  <a:srgbClr val="0070C0"/>
                </a:solidFill>
              </a:rPr>
              <a:t>Language</a:t>
            </a:r>
            <a:endParaRPr lang="en-US" sz="2000" b="1" i="1" dirty="0">
              <a:solidFill>
                <a:srgbClr val="0070C0"/>
              </a:solidFill>
            </a:endParaRPr>
          </a:p>
        </p:txBody>
      </p:sp>
      <p:sp>
        <p:nvSpPr>
          <p:cNvPr id="10" name="TextBox 9"/>
          <p:cNvSpPr txBox="1"/>
          <p:nvPr/>
        </p:nvSpPr>
        <p:spPr>
          <a:xfrm>
            <a:off x="3352800" y="6172200"/>
            <a:ext cx="2232248" cy="523220"/>
          </a:xfrm>
          <a:prstGeom prst="rect">
            <a:avLst/>
          </a:prstGeom>
          <a:noFill/>
        </p:spPr>
        <p:txBody>
          <a:bodyPr wrap="square" rtlCol="0">
            <a:spAutoFit/>
          </a:bodyPr>
          <a:lstStyle/>
          <a:p>
            <a:pPr algn="ctr"/>
            <a:r>
              <a:rPr lang="en-GB" sz="2800" b="1" i="1" dirty="0" smtClean="0">
                <a:solidFill>
                  <a:srgbClr val="00B050"/>
                </a:solidFill>
              </a:rPr>
              <a:t>Audience</a:t>
            </a:r>
            <a:endParaRPr lang="en-US" sz="2800" b="1" i="1" dirty="0">
              <a:solidFill>
                <a:srgbClr val="00B050"/>
              </a:solidFill>
            </a:endParaRPr>
          </a:p>
        </p:txBody>
      </p:sp>
      <p:sp>
        <p:nvSpPr>
          <p:cNvPr id="11" name="TextBox 10"/>
          <p:cNvSpPr txBox="1"/>
          <p:nvPr/>
        </p:nvSpPr>
        <p:spPr>
          <a:xfrm>
            <a:off x="5148064" y="1916832"/>
            <a:ext cx="2232248" cy="523220"/>
          </a:xfrm>
          <a:prstGeom prst="rect">
            <a:avLst/>
          </a:prstGeom>
          <a:noFill/>
        </p:spPr>
        <p:txBody>
          <a:bodyPr wrap="square" rtlCol="0">
            <a:spAutoFit/>
          </a:bodyPr>
          <a:lstStyle/>
          <a:p>
            <a:pPr algn="ctr"/>
            <a:r>
              <a:rPr lang="en-GB" sz="2800" b="1" i="1" dirty="0" smtClean="0">
                <a:solidFill>
                  <a:srgbClr val="00B050"/>
                </a:solidFill>
              </a:rPr>
              <a:t>Institutions </a:t>
            </a:r>
            <a:endParaRPr lang="en-US" sz="2800" b="1" i="1" dirty="0">
              <a:solidFill>
                <a:srgbClr val="00B050"/>
              </a:solidFill>
            </a:endParaRPr>
          </a:p>
        </p:txBody>
      </p:sp>
      <p:sp>
        <p:nvSpPr>
          <p:cNvPr id="12" name="Left-Right Arrow 11"/>
          <p:cNvSpPr/>
          <p:nvPr/>
        </p:nvSpPr>
        <p:spPr>
          <a:xfrm rot="2490706">
            <a:off x="2044384" y="3057236"/>
            <a:ext cx="2229389" cy="42293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Right Arrow 12"/>
          <p:cNvSpPr/>
          <p:nvPr/>
        </p:nvSpPr>
        <p:spPr>
          <a:xfrm rot="18459505">
            <a:off x="4201284" y="3056055"/>
            <a:ext cx="1891872" cy="3863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 y="1905000"/>
            <a:ext cx="2232248" cy="523220"/>
          </a:xfrm>
          <a:prstGeom prst="rect">
            <a:avLst/>
          </a:prstGeom>
          <a:noFill/>
        </p:spPr>
        <p:txBody>
          <a:bodyPr wrap="square" rtlCol="0">
            <a:spAutoFit/>
          </a:bodyPr>
          <a:lstStyle/>
          <a:p>
            <a:pPr algn="ctr"/>
            <a:r>
              <a:rPr lang="en-GB" sz="2800" b="1" i="1" dirty="0" smtClean="0">
                <a:solidFill>
                  <a:srgbClr val="00B050"/>
                </a:solidFill>
              </a:rPr>
              <a:t>Society</a:t>
            </a:r>
            <a:endParaRPr lang="en-US" sz="2800" b="1" i="1" dirty="0">
              <a:solidFill>
                <a:srgbClr val="00B050"/>
              </a:solidFill>
            </a:endParaRPr>
          </a:p>
        </p:txBody>
      </p:sp>
      <p:sp>
        <p:nvSpPr>
          <p:cNvPr id="15" name="Left-Right Arrow 14"/>
          <p:cNvSpPr/>
          <p:nvPr/>
        </p:nvSpPr>
        <p:spPr>
          <a:xfrm rot="5400000">
            <a:off x="3569548" y="5223542"/>
            <a:ext cx="1703726" cy="4189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Content-Based Key Aspects</a:t>
            </a:r>
            <a:endParaRPr lang="en-US" dirty="0"/>
          </a:p>
        </p:txBody>
      </p:sp>
      <p:sp>
        <p:nvSpPr>
          <p:cNvPr id="3" name="Content Placeholder 2"/>
          <p:cNvSpPr>
            <a:spLocks noGrp="1"/>
          </p:cNvSpPr>
          <p:nvPr>
            <p:ph idx="1"/>
          </p:nvPr>
        </p:nvSpPr>
        <p:spPr/>
        <p:txBody>
          <a:bodyPr/>
          <a:lstStyle/>
          <a:p>
            <a:r>
              <a:rPr lang="en-GB" b="1" dirty="0" smtClean="0"/>
              <a:t>Categories</a:t>
            </a:r>
          </a:p>
          <a:p>
            <a:r>
              <a:rPr lang="en-GB" b="1" dirty="0" smtClean="0"/>
              <a:t>Narrative</a:t>
            </a:r>
          </a:p>
          <a:p>
            <a:r>
              <a:rPr lang="en-GB" b="1" dirty="0" smtClean="0"/>
              <a:t>Language</a:t>
            </a:r>
          </a:p>
          <a:p>
            <a:r>
              <a:rPr lang="en-GB" b="1" dirty="0" smtClean="0"/>
              <a:t>Representation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a:t>
            </a:r>
            <a:endParaRPr lang="en-US" dirty="0"/>
          </a:p>
        </p:txBody>
      </p:sp>
      <p:sp>
        <p:nvSpPr>
          <p:cNvPr id="3" name="Content Placeholder 2"/>
          <p:cNvSpPr>
            <a:spLocks noGrp="1"/>
          </p:cNvSpPr>
          <p:nvPr>
            <p:ph idx="1"/>
          </p:nvPr>
        </p:nvSpPr>
        <p:spPr/>
        <p:txBody>
          <a:bodyPr/>
          <a:lstStyle/>
          <a:p>
            <a:r>
              <a:rPr lang="en-GB" b="1" dirty="0" smtClean="0"/>
              <a:t>Genre – </a:t>
            </a:r>
            <a:r>
              <a:rPr lang="en-GB" dirty="0" smtClean="0"/>
              <a:t>Horror Conventions (e.g. </a:t>
            </a:r>
            <a:r>
              <a:rPr lang="en-GB" i="1" dirty="0" smtClean="0"/>
              <a:t>Bad Place; Monster; Survivor; Jump Scare etc.)</a:t>
            </a:r>
            <a:endParaRPr lang="en-GB" dirty="0" smtClean="0"/>
          </a:p>
          <a:p>
            <a:r>
              <a:rPr lang="en-GB" b="1" dirty="0" smtClean="0"/>
              <a:t>Purpose – </a:t>
            </a:r>
            <a:r>
              <a:rPr lang="en-GB" dirty="0" smtClean="0"/>
              <a:t>To entertain / make profit / comment on racism</a:t>
            </a:r>
          </a:p>
          <a:p>
            <a:r>
              <a:rPr lang="en-GB" b="1" dirty="0" smtClean="0"/>
              <a:t>Tone – </a:t>
            </a:r>
            <a:r>
              <a:rPr lang="en-GB" dirty="0" smtClean="0"/>
              <a:t>Sinister / Suspenseful etc.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Narrative</a:t>
            </a:r>
            <a:endParaRPr lang="en-US" dirty="0"/>
          </a:p>
        </p:txBody>
      </p:sp>
      <p:sp>
        <p:nvSpPr>
          <p:cNvPr id="3" name="Content Placeholder 2"/>
          <p:cNvSpPr>
            <a:spLocks noGrp="1"/>
          </p:cNvSpPr>
          <p:nvPr>
            <p:ph idx="1"/>
          </p:nvPr>
        </p:nvSpPr>
        <p:spPr/>
        <p:txBody>
          <a:bodyPr/>
          <a:lstStyle/>
          <a:p>
            <a:r>
              <a:rPr lang="en-GB" b="1" dirty="0" smtClean="0"/>
              <a:t>Todorovian structure</a:t>
            </a:r>
            <a:r>
              <a:rPr lang="en-GB" dirty="0" smtClean="0"/>
              <a:t> – equilibrium, disruption, recognition, attempt to repair, new equilibrium</a:t>
            </a:r>
          </a:p>
          <a:p>
            <a:r>
              <a:rPr lang="en-GB" b="1" dirty="0" smtClean="0"/>
              <a:t>Hero’s journey</a:t>
            </a:r>
            <a:r>
              <a:rPr lang="en-GB" dirty="0" smtClean="0"/>
              <a:t> – ordinary world, call to adventure, first threshold, supreme ordeal/inmost cave, road back</a:t>
            </a:r>
          </a:p>
          <a:p>
            <a:r>
              <a:rPr lang="en-GB" b="1" dirty="0" smtClean="0"/>
              <a:t>Barthes’ Codes – </a:t>
            </a:r>
            <a:r>
              <a:rPr lang="en-GB" dirty="0" smtClean="0"/>
              <a:t>hermeneutic, proairetic, semic, semantic, referential</a:t>
            </a:r>
          </a:p>
          <a:p>
            <a:r>
              <a:rPr lang="en-GB" b="1" dirty="0" smtClean="0"/>
              <a:t>Binary Oppositions</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a:t>
            </a:r>
            <a:endParaRPr lang="en-US" dirty="0"/>
          </a:p>
        </p:txBody>
      </p:sp>
      <p:sp>
        <p:nvSpPr>
          <p:cNvPr id="3" name="Content Placeholder 2"/>
          <p:cNvSpPr>
            <a:spLocks noGrp="1"/>
          </p:cNvSpPr>
          <p:nvPr>
            <p:ph idx="1"/>
          </p:nvPr>
        </p:nvSpPr>
        <p:spPr/>
        <p:txBody>
          <a:bodyPr/>
          <a:lstStyle/>
          <a:p>
            <a:r>
              <a:rPr lang="en-GB" b="1" dirty="0" smtClean="0"/>
              <a:t>Technical and Cultural Codes:</a:t>
            </a:r>
          </a:p>
          <a:p>
            <a:pPr lvl="1"/>
            <a:r>
              <a:rPr lang="en-GB" b="1" dirty="0" smtClean="0"/>
              <a:t>Mise-en-scene</a:t>
            </a:r>
          </a:p>
          <a:p>
            <a:pPr lvl="1"/>
            <a:r>
              <a:rPr lang="en-GB" b="1" dirty="0" smtClean="0"/>
              <a:t>Use of camera</a:t>
            </a:r>
          </a:p>
          <a:p>
            <a:pPr lvl="1"/>
            <a:r>
              <a:rPr lang="en-GB" b="1" dirty="0" smtClean="0"/>
              <a:t>Sound</a:t>
            </a:r>
          </a:p>
          <a:p>
            <a:pPr lvl="1"/>
            <a:r>
              <a:rPr lang="en-GB" b="1" dirty="0" smtClean="0"/>
              <a:t>Colour</a:t>
            </a:r>
          </a:p>
          <a:p>
            <a:pPr lvl="1"/>
            <a:r>
              <a:rPr lang="en-GB" b="1" dirty="0" smtClean="0"/>
              <a:t>Lighting</a:t>
            </a:r>
          </a:p>
          <a:p>
            <a:pPr lvl="1"/>
            <a:r>
              <a:rPr lang="en-GB" b="1" dirty="0" smtClean="0"/>
              <a:t>Editing</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a:t>
            </a:r>
            <a:endParaRPr lang="en-US" dirty="0"/>
          </a:p>
        </p:txBody>
      </p:sp>
      <p:sp>
        <p:nvSpPr>
          <p:cNvPr id="3" name="Content Placeholder 2"/>
          <p:cNvSpPr>
            <a:spLocks noGrp="1"/>
          </p:cNvSpPr>
          <p:nvPr>
            <p:ph idx="1"/>
          </p:nvPr>
        </p:nvSpPr>
        <p:spPr/>
        <p:txBody>
          <a:bodyPr/>
          <a:lstStyle/>
          <a:p>
            <a:r>
              <a:rPr lang="en-GB" b="1" dirty="0" smtClean="0"/>
              <a:t>Ideologies – </a:t>
            </a:r>
            <a:r>
              <a:rPr lang="en-GB" dirty="0" smtClean="0"/>
              <a:t>colour-blind liberal ideology</a:t>
            </a:r>
          </a:p>
          <a:p>
            <a:r>
              <a:rPr lang="en-GB" b="1" dirty="0" smtClean="0"/>
              <a:t>Selection and Portrayal</a:t>
            </a:r>
            <a:r>
              <a:rPr lang="en-GB" dirty="0" smtClean="0"/>
              <a:t> – how characters, places ideas are represented through plot, action, dialogue, mise-en-scene etc. in ways that reflect or challenge ideology</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Writing about content-based Key Aspects</a:t>
            </a:r>
            <a:endParaRPr lang="en-US" dirty="0"/>
          </a:p>
        </p:txBody>
      </p:sp>
      <p:sp>
        <p:nvSpPr>
          <p:cNvPr id="3" name="Content Placeholder 2"/>
          <p:cNvSpPr>
            <a:spLocks noGrp="1"/>
          </p:cNvSpPr>
          <p:nvPr>
            <p:ph idx="1"/>
          </p:nvPr>
        </p:nvSpPr>
        <p:spPr/>
        <p:txBody>
          <a:bodyPr/>
          <a:lstStyle/>
          <a:p>
            <a:r>
              <a:rPr lang="en-GB" b="1" dirty="0" smtClean="0"/>
              <a:t>10 mark questions</a:t>
            </a:r>
          </a:p>
          <a:p>
            <a:r>
              <a:rPr lang="en-GB" b="1" dirty="0" smtClean="0"/>
              <a:t>In question 2 part a), you will be asked to analyse a content-based key aspect, e.g.</a:t>
            </a:r>
            <a:br>
              <a:rPr lang="en-GB" b="1" dirty="0" smtClean="0"/>
            </a:br>
            <a:endParaRPr lang="en-GB" b="1" dirty="0" smtClean="0"/>
          </a:p>
          <a:p>
            <a:r>
              <a:rPr lang="en-GB" i="1" dirty="0" smtClean="0"/>
              <a:t>(a) analyse the ways in which </a:t>
            </a:r>
            <a:r>
              <a:rPr lang="en-GB" b="1" i="1" dirty="0" smtClean="0"/>
              <a:t>narrative</a:t>
            </a:r>
            <a:r>
              <a:rPr lang="en-GB" i="1" dirty="0" smtClean="0"/>
              <a:t> has been used in the construction of the </a:t>
            </a:r>
            <a:r>
              <a:rPr lang="en-US" i="1" dirty="0" smtClean="0"/>
              <a:t>media content		10</a:t>
            </a:r>
          </a:p>
          <a:p>
            <a:endParaRPr lang="en-GB" b="1" i="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1074</TotalTime>
  <Words>1488</Words>
  <Application>Microsoft Office PowerPoint</Application>
  <PresentationFormat>On-screen Show (4:3)</PresentationFormat>
  <Paragraphs>143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Higher media Paper 1 - Analysis</vt:lpstr>
      <vt:lpstr>Analysis paper structure</vt:lpstr>
      <vt:lpstr>The Key Aspects</vt:lpstr>
      <vt:lpstr>Content-Based Key Aspects</vt:lpstr>
      <vt:lpstr>Categories</vt:lpstr>
      <vt:lpstr>Narrative</vt:lpstr>
      <vt:lpstr>Language</vt:lpstr>
      <vt:lpstr>Representation</vt:lpstr>
      <vt:lpstr>Writing about content-based Key Aspects</vt:lpstr>
      <vt:lpstr>Writing about content-based Key Aspects</vt:lpstr>
      <vt:lpstr>Writing about content-based Key Aspects</vt:lpstr>
      <vt:lpstr>Slide 12</vt:lpstr>
      <vt:lpstr>Writing about content-based Key Aspects</vt:lpstr>
      <vt:lpstr>Writing about Contexts</vt:lpstr>
      <vt:lpstr>Analysis paper structure</vt:lpstr>
      <vt:lpstr>Analysis paper structure</vt:lpstr>
      <vt:lpstr>Specimen paper question 1</vt:lpstr>
      <vt:lpstr>Specimen paper question 2</vt:lpstr>
      <vt:lpstr>What you need to know</vt:lpstr>
      <vt:lpstr>Higher media analysis essay planning</vt:lpstr>
      <vt:lpstr>Slide 21</vt:lpstr>
      <vt:lpstr>2016 essay question</vt:lpstr>
      <vt:lpstr>Specimen paper question 2</vt:lpstr>
      <vt:lpstr>Specimen paper question 2</vt:lpstr>
      <vt:lpstr>Marking scheme</vt:lpstr>
      <vt:lpstr>Marking scheme</vt:lpstr>
      <vt:lpstr>Essay planning</vt:lpstr>
      <vt:lpstr>Essay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media Essay</dc:title>
  <dc:creator>Matthew Smith</dc:creator>
  <cp:lastModifiedBy>smithm83</cp:lastModifiedBy>
  <cp:revision>98</cp:revision>
  <dcterms:created xsi:type="dcterms:W3CDTF">2006-08-16T00:00:00Z</dcterms:created>
  <dcterms:modified xsi:type="dcterms:W3CDTF">2019-04-03T08:41:33Z</dcterms:modified>
</cp:coreProperties>
</file>