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3" r:id="rId8"/>
    <p:sldId id="264" r:id="rId9"/>
    <p:sldId id="266" r:id="rId10"/>
    <p:sldId id="265" r:id="rId11"/>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64" y="90"/>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pPr>
            <a:r>
              <a:rPr sz="8000"/>
              <a:t>Higher Media Assignment</a:t>
            </a:r>
          </a:p>
        </p:txBody>
      </p:sp>
      <p:sp>
        <p:nvSpPr>
          <p:cNvPr id="33" name="Shape 33"/>
          <p:cNvSpPr>
            <a:spLocks noGrp="1"/>
          </p:cNvSpPr>
          <p:nvPr>
            <p:ph type="body" idx="1"/>
          </p:nvPr>
        </p:nvSpPr>
        <p:spPr>
          <a:prstGeom prst="rect">
            <a:avLst/>
          </a:prstGeom>
        </p:spPr>
        <p:txBody>
          <a:bodyPr/>
          <a:lstStyle/>
          <a:p>
            <a:pPr lvl="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 Assignment</a:t>
            </a:r>
            <a:endParaRPr lang="en-GB" dirty="0"/>
          </a:p>
        </p:txBody>
      </p:sp>
      <p:sp>
        <p:nvSpPr>
          <p:cNvPr id="3" name="Text Placeholder 2"/>
          <p:cNvSpPr>
            <a:spLocks noGrp="1"/>
          </p:cNvSpPr>
          <p:nvPr>
            <p:ph type="body" idx="1"/>
          </p:nvPr>
        </p:nvSpPr>
        <p:spPr/>
        <p:txBody>
          <a:bodyPr anchor="t">
            <a:normAutofit fontScale="92500" lnSpcReduction="20000"/>
          </a:bodyPr>
          <a:lstStyle/>
          <a:p>
            <a:pPr>
              <a:buNone/>
            </a:pPr>
            <a:r>
              <a:rPr lang="en-GB" b="1" u="sng" smtClean="0"/>
              <a:t>Step </a:t>
            </a:r>
            <a:r>
              <a:rPr lang="en-GB" b="1" u="sng" smtClean="0"/>
              <a:t>5 </a:t>
            </a:r>
            <a:r>
              <a:rPr lang="en-GB" b="1" u="sng" dirty="0" smtClean="0"/>
              <a:t>– Institutions Research</a:t>
            </a:r>
          </a:p>
          <a:p>
            <a:r>
              <a:rPr lang="en-GB" dirty="0" smtClean="0"/>
              <a:t>Describe the Institutions research you have done, and explain clearly how it has affected your planning decisions</a:t>
            </a:r>
          </a:p>
          <a:p>
            <a:r>
              <a:rPr lang="en-GB" dirty="0" smtClean="0"/>
              <a:t>Institutions can be internal (your budget, equipment, time constraints, cast and crew etc.) or external (copyright law, BBFC certification, ASA guidelines, health and safety law, access to locations etc.)</a:t>
            </a:r>
          </a:p>
          <a:p>
            <a:r>
              <a:rPr lang="en-GB" dirty="0" smtClean="0"/>
              <a:t>You are aiming to make at least five specific points showing how your institutions research has affected your planning.</a:t>
            </a:r>
          </a:p>
          <a:p>
            <a:endParaRPr lang="en-GB" dirty="0"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pPr>
            <a:r>
              <a:rPr sz="8000"/>
              <a:t>Higher Assignment</a:t>
            </a:r>
          </a:p>
        </p:txBody>
      </p:sp>
      <p:sp>
        <p:nvSpPr>
          <p:cNvPr id="36" name="Shape 36"/>
          <p:cNvSpPr>
            <a:spLocks noGrp="1"/>
          </p:cNvSpPr>
          <p:nvPr>
            <p:ph type="body" idx="1"/>
          </p:nvPr>
        </p:nvSpPr>
        <p:spPr>
          <a:prstGeom prst="rect">
            <a:avLst/>
          </a:prstGeom>
        </p:spPr>
        <p:txBody>
          <a:bodyPr anchor="t">
            <a:normAutofit lnSpcReduction="10000"/>
          </a:bodyPr>
          <a:lstStyle/>
          <a:p>
            <a:pPr marL="0" lvl="0" indent="0" defTabSz="886968">
              <a:spcBef>
                <a:spcPts val="0"/>
              </a:spcBef>
              <a:buSzTx/>
              <a:buNone/>
              <a:defRPr sz="1800"/>
            </a:pPr>
            <a:r>
              <a:rPr sz="2910" u="sng">
                <a:latin typeface="Arial"/>
                <a:ea typeface="Arial"/>
                <a:cs typeface="Arial"/>
                <a:sym typeface="Arial"/>
              </a:rPr>
              <a:t>Breakdown:</a:t>
            </a:r>
            <a:r>
              <a:rPr sz="2910">
                <a:latin typeface="Arial"/>
                <a:ea typeface="Arial"/>
                <a:cs typeface="Arial"/>
                <a:sym typeface="Arial"/>
              </a:rPr>
              <a:t>  </a:t>
            </a:r>
          </a:p>
          <a:p>
            <a:pPr marL="0" lvl="0" indent="0" defTabSz="886968">
              <a:spcBef>
                <a:spcPts val="0"/>
              </a:spcBef>
              <a:buSzTx/>
              <a:buNone/>
              <a:defRPr sz="1800"/>
            </a:pPr>
            <a:endParaRPr sz="2910">
              <a:latin typeface="Arial"/>
              <a:ea typeface="Arial"/>
              <a:cs typeface="Arial"/>
              <a:sym typeface="Arial"/>
            </a:endParaRPr>
          </a:p>
          <a:p>
            <a:pPr marL="359304" lvl="0" indent="-359304" defTabSz="886968">
              <a:spcBef>
                <a:spcPts val="0"/>
              </a:spcBef>
              <a:defRPr sz="1800"/>
            </a:pPr>
            <a:r>
              <a:rPr sz="2910">
                <a:latin typeface="Arial"/>
                <a:ea typeface="Arial"/>
                <a:cs typeface="Arial"/>
                <a:sym typeface="Arial"/>
              </a:rPr>
              <a:t>50% of grade</a:t>
            </a:r>
          </a:p>
          <a:p>
            <a:pPr marL="359304" lvl="0" indent="-359304" defTabSz="886968">
              <a:spcBef>
                <a:spcPts val="0"/>
              </a:spcBef>
              <a:defRPr sz="1800"/>
            </a:pPr>
            <a:r>
              <a:rPr sz="2910">
                <a:latin typeface="Arial"/>
                <a:ea typeface="Arial"/>
                <a:cs typeface="Arial"/>
                <a:sym typeface="Arial"/>
              </a:rPr>
              <a:t>Marked out of 50</a:t>
            </a:r>
          </a:p>
          <a:p>
            <a:pPr marL="215582" lvl="0" indent="-215582" defTabSz="886968">
              <a:spcBef>
                <a:spcPts val="0"/>
              </a:spcBef>
              <a:defRPr sz="1800"/>
            </a:pPr>
            <a:endParaRPr sz="2910">
              <a:latin typeface="Arial"/>
              <a:ea typeface="Arial"/>
              <a:cs typeface="Arial"/>
              <a:sym typeface="Arial"/>
            </a:endParaRPr>
          </a:p>
          <a:p>
            <a:pPr marL="0" lvl="0" indent="0" defTabSz="886968">
              <a:spcBef>
                <a:spcPts val="0"/>
              </a:spcBef>
              <a:buSzTx/>
              <a:buNone/>
              <a:defRPr sz="1800"/>
            </a:pPr>
            <a:r>
              <a:rPr sz="2910">
                <a:latin typeface="Arial"/>
                <a:ea typeface="Arial"/>
                <a:cs typeface="Arial"/>
                <a:sym typeface="Arial"/>
              </a:rPr>
              <a:t>Consists of two sections:</a:t>
            </a:r>
          </a:p>
          <a:p>
            <a:pPr marL="359304" lvl="0" indent="-359304" defTabSz="886968">
              <a:spcBef>
                <a:spcPts val="0"/>
              </a:spcBef>
              <a:defRPr sz="1800"/>
            </a:pPr>
            <a:r>
              <a:rPr sz="2910">
                <a:latin typeface="Arial"/>
                <a:ea typeface="Arial"/>
                <a:cs typeface="Arial"/>
                <a:sym typeface="Arial"/>
              </a:rPr>
              <a:t>Section 1 - Planning (25 marks)</a:t>
            </a:r>
          </a:p>
          <a:p>
            <a:pPr marL="359304" lvl="0" indent="-359304" defTabSz="886968">
              <a:spcBef>
                <a:spcPts val="0"/>
              </a:spcBef>
              <a:defRPr sz="1800"/>
            </a:pPr>
            <a:r>
              <a:rPr sz="2910">
                <a:latin typeface="Arial"/>
                <a:ea typeface="Arial"/>
                <a:cs typeface="Arial"/>
                <a:sym typeface="Arial"/>
              </a:rPr>
              <a:t>Section 2 - Development (25 marks)</a:t>
            </a:r>
          </a:p>
          <a:p>
            <a:pPr marL="215582" lvl="0" indent="-215582" defTabSz="886968">
              <a:spcBef>
                <a:spcPts val="0"/>
              </a:spcBef>
              <a:defRPr sz="1800"/>
            </a:pPr>
            <a:endParaRPr sz="2910">
              <a:latin typeface="Arial"/>
              <a:ea typeface="Arial"/>
              <a:cs typeface="Arial"/>
              <a:sym typeface="Arial"/>
            </a:endParaRPr>
          </a:p>
          <a:p>
            <a:pPr marL="0" lvl="0" indent="0" defTabSz="886968">
              <a:spcBef>
                <a:spcPts val="0"/>
              </a:spcBef>
              <a:buSzTx/>
              <a:buNone/>
              <a:defRPr sz="1800"/>
            </a:pPr>
            <a:r>
              <a:rPr sz="2619" u="sng">
                <a:latin typeface="Comic Sans MS - 36"/>
                <a:ea typeface="Comic Sans MS - 36"/>
                <a:cs typeface="Comic Sans MS - 36"/>
                <a:sym typeface="Comic Sans MS - 36"/>
              </a:rPr>
              <a:t>Aims:</a:t>
            </a:r>
            <a:r>
              <a:rPr sz="2619">
                <a:latin typeface="Comic Sans MS - 36"/>
                <a:ea typeface="Comic Sans MS - 36"/>
                <a:cs typeface="Comic Sans MS - 36"/>
                <a:sym typeface="Comic Sans MS - 36"/>
              </a:rPr>
              <a:t> To use your understanding of the key aspects and production skills to help you plan and create a media product independently to a specified level of finish.</a:t>
            </a:r>
          </a:p>
          <a:p>
            <a:pPr marL="0" lvl="0" indent="0" defTabSz="886968">
              <a:spcBef>
                <a:spcPts val="0"/>
              </a:spcBef>
              <a:buSzTx/>
              <a:buNone/>
              <a:defRPr sz="1800"/>
            </a:pPr>
            <a:endParaRPr sz="2619">
              <a:latin typeface="Comic Sans MS - 36"/>
              <a:ea typeface="Comic Sans MS - 36"/>
              <a:cs typeface="Comic Sans MS - 36"/>
              <a:sym typeface="Comic Sans MS - 36"/>
            </a:endParaRPr>
          </a:p>
          <a:p>
            <a:pPr marL="0" lvl="0" indent="0" defTabSz="886968">
              <a:spcBef>
                <a:spcPts val="0"/>
              </a:spcBef>
              <a:buSzTx/>
              <a:buNone/>
              <a:defRPr sz="1800"/>
            </a:pPr>
            <a:r>
              <a:rPr sz="2619" u="sng">
                <a:latin typeface="Comic Sans MS - 36"/>
                <a:ea typeface="Comic Sans MS - 36"/>
                <a:cs typeface="Comic Sans MS - 36"/>
                <a:sym typeface="Comic Sans MS - 36"/>
              </a:rPr>
              <a:t>Due:</a:t>
            </a:r>
            <a:r>
              <a:rPr sz="2619">
                <a:latin typeface="Comic Sans MS - 36"/>
                <a:ea typeface="Comic Sans MS - 36"/>
                <a:cs typeface="Comic Sans MS - 36"/>
                <a:sym typeface="Comic Sans MS - 36"/>
              </a:rPr>
              <a:t> End of first week in March - Completed short film; full write-up of section one and two.</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8000"/>
              <a:t>Higher Assignment</a:t>
            </a:r>
          </a:p>
        </p:txBody>
      </p:sp>
      <p:sp>
        <p:nvSpPr>
          <p:cNvPr id="39" name="Shape 39"/>
          <p:cNvSpPr>
            <a:spLocks noGrp="1"/>
          </p:cNvSpPr>
          <p:nvPr>
            <p:ph type="body" idx="1"/>
          </p:nvPr>
        </p:nvSpPr>
        <p:spPr>
          <a:prstGeom prst="rect">
            <a:avLst/>
          </a:prstGeom>
        </p:spPr>
        <p:txBody>
          <a:bodyPr anchor="t"/>
          <a:lstStyle/>
          <a:p>
            <a:pPr marL="0" lvl="0" indent="0" defTabSz="321310">
              <a:spcBef>
                <a:spcPts val="2300"/>
              </a:spcBef>
              <a:buSzTx/>
              <a:buNone/>
              <a:defRPr sz="1800"/>
            </a:pPr>
            <a:r>
              <a:rPr sz="1980" b="1">
                <a:latin typeface="Helvetica"/>
                <a:ea typeface="Helvetica"/>
                <a:cs typeface="Helvetica"/>
                <a:sym typeface="Helvetica"/>
              </a:rPr>
              <a:t>How is it marked?</a:t>
            </a:r>
          </a:p>
          <a:p>
            <a:pPr marL="0" lvl="0" indent="0" defTabSz="321310">
              <a:spcBef>
                <a:spcPts val="2300"/>
              </a:spcBef>
              <a:buSzTx/>
              <a:buNone/>
              <a:defRPr sz="1800"/>
            </a:pPr>
            <a:r>
              <a:rPr sz="1980"/>
              <a:t>In section 1, Candidates summarise their planned media content and justify the specific decisions made with reference to the following:</a:t>
            </a:r>
          </a:p>
          <a:p>
            <a:pPr marL="0" lvl="0" indent="0" defTabSz="321310">
              <a:spcBef>
                <a:spcPts val="2300"/>
              </a:spcBef>
              <a:buSzTx/>
              <a:buNone/>
              <a:defRPr sz="1800"/>
            </a:pPr>
            <a:r>
              <a:rPr sz="1980" b="1">
                <a:latin typeface="Helvetica"/>
                <a:ea typeface="Helvetica"/>
                <a:cs typeface="Helvetica"/>
                <a:sym typeface="Helvetica"/>
              </a:rPr>
              <a:t>a) the brief - </a:t>
            </a:r>
            <a:r>
              <a:rPr sz="1980"/>
              <a:t>where you explain how you negotiated the brief and came up with your idea.</a:t>
            </a:r>
            <a:endParaRPr sz="1980" b="1">
              <a:latin typeface="Helvetica"/>
              <a:ea typeface="Helvetica"/>
              <a:cs typeface="Helvetica"/>
              <a:sym typeface="Helvetica"/>
            </a:endParaRPr>
          </a:p>
          <a:p>
            <a:pPr marL="0" lvl="0" indent="0" defTabSz="321310">
              <a:spcBef>
                <a:spcPts val="2300"/>
              </a:spcBef>
              <a:buSzTx/>
              <a:buNone/>
              <a:defRPr sz="1800"/>
            </a:pPr>
            <a:r>
              <a:rPr sz="1980" b="1">
                <a:latin typeface="Helvetica"/>
                <a:ea typeface="Helvetica"/>
                <a:cs typeface="Helvetica"/>
                <a:sym typeface="Helvetica"/>
              </a:rPr>
              <a:t>b) creative intentions - </a:t>
            </a:r>
            <a:r>
              <a:rPr sz="1980"/>
              <a:t>where you explain what your creative vision is for the piece (in terms of style, narrative, themes, representations, film language etc.).</a:t>
            </a:r>
            <a:endParaRPr sz="1980" b="1">
              <a:latin typeface="Helvetica"/>
              <a:ea typeface="Helvetica"/>
              <a:cs typeface="Helvetica"/>
              <a:sym typeface="Helvetica"/>
            </a:endParaRPr>
          </a:p>
          <a:p>
            <a:pPr marL="0" lvl="0" indent="0" defTabSz="321310">
              <a:spcBef>
                <a:spcPts val="2300"/>
              </a:spcBef>
              <a:buSzTx/>
              <a:buNone/>
              <a:defRPr sz="1800"/>
            </a:pPr>
            <a:r>
              <a:rPr sz="1980" b="1">
                <a:latin typeface="Helvetica"/>
                <a:ea typeface="Helvetica"/>
                <a:cs typeface="Helvetica"/>
                <a:sym typeface="Helvetica"/>
              </a:rPr>
              <a:t>c) audience research - </a:t>
            </a:r>
            <a:r>
              <a:rPr sz="1980"/>
              <a:t>where you explain in detail your research into your chosen target audience, and the effect it has had on your planning.</a:t>
            </a:r>
            <a:endParaRPr sz="1980" b="1">
              <a:latin typeface="Helvetica"/>
              <a:ea typeface="Helvetica"/>
              <a:cs typeface="Helvetica"/>
              <a:sym typeface="Helvetica"/>
            </a:endParaRPr>
          </a:p>
          <a:p>
            <a:pPr marL="0" lvl="0" indent="0" defTabSz="321310">
              <a:spcBef>
                <a:spcPts val="2300"/>
              </a:spcBef>
              <a:buSzTx/>
              <a:buNone/>
              <a:defRPr sz="1800"/>
            </a:pPr>
            <a:r>
              <a:rPr sz="1980" b="1">
                <a:latin typeface="Helvetica"/>
                <a:ea typeface="Helvetica"/>
                <a:cs typeface="Helvetica"/>
                <a:sym typeface="Helvetica"/>
              </a:rPr>
              <a:t>d) content research - </a:t>
            </a:r>
            <a:r>
              <a:rPr sz="1980"/>
              <a:t>where you explain how your research into other similar productions has affected your plans for your own production.</a:t>
            </a:r>
            <a:endParaRPr sz="1980" b="1">
              <a:latin typeface="Helvetica"/>
              <a:ea typeface="Helvetica"/>
              <a:cs typeface="Helvetica"/>
              <a:sym typeface="Helvetica"/>
            </a:endParaRPr>
          </a:p>
          <a:p>
            <a:pPr marL="0" lvl="0" indent="0" defTabSz="321310">
              <a:spcBef>
                <a:spcPts val="2300"/>
              </a:spcBef>
              <a:buSzTx/>
              <a:buNone/>
              <a:defRPr sz="1800"/>
            </a:pPr>
            <a:r>
              <a:rPr sz="1980" b="1">
                <a:latin typeface="Helvetica"/>
                <a:ea typeface="Helvetica"/>
                <a:cs typeface="Helvetica"/>
                <a:sym typeface="Helvetica"/>
              </a:rPr>
              <a:t>e) institutional context research - </a:t>
            </a:r>
            <a:r>
              <a:rPr sz="1980"/>
              <a:t>where you explain how your research into Institutional factors (internal and external) has affected your planning.</a:t>
            </a:r>
          </a:p>
          <a:p>
            <a:pPr marL="0" lvl="0" indent="0" defTabSz="321310">
              <a:spcBef>
                <a:spcPts val="2300"/>
              </a:spcBef>
              <a:buSzTx/>
              <a:buNone/>
              <a:defRPr sz="1800"/>
            </a:pPr>
            <a:r>
              <a:rPr sz="1980" b="1">
                <a:latin typeface="Helvetica"/>
                <a:ea typeface="Helvetica"/>
                <a:cs typeface="Helvetica"/>
                <a:sym typeface="Helvetica"/>
              </a:rPr>
              <a:t>5 marks for each section</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pPr>
            <a:r>
              <a:rPr sz="8000"/>
              <a:t>Higher Assignment</a:t>
            </a:r>
          </a:p>
        </p:txBody>
      </p:sp>
      <p:sp>
        <p:nvSpPr>
          <p:cNvPr id="42" name="Shape 42"/>
          <p:cNvSpPr>
            <a:spLocks noGrp="1"/>
          </p:cNvSpPr>
          <p:nvPr>
            <p:ph type="body" idx="1"/>
          </p:nvPr>
        </p:nvSpPr>
        <p:spPr>
          <a:prstGeom prst="rect">
            <a:avLst/>
          </a:prstGeom>
        </p:spPr>
        <p:txBody>
          <a:bodyPr anchor="t"/>
          <a:lstStyle/>
          <a:p>
            <a:pPr marL="0" lvl="0" indent="0">
              <a:buSzTx/>
              <a:buNone/>
              <a:defRPr sz="1800"/>
            </a:pPr>
            <a:r>
              <a:rPr sz="3600"/>
              <a:t>When?</a:t>
            </a:r>
          </a:p>
          <a:p>
            <a:pPr lvl="0">
              <a:defRPr sz="1800"/>
            </a:pPr>
            <a:r>
              <a:rPr sz="3600"/>
              <a:t>You will have some class time to work on the assignment</a:t>
            </a:r>
          </a:p>
          <a:p>
            <a:pPr lvl="0">
              <a:defRPr sz="1800"/>
            </a:pPr>
            <a:r>
              <a:rPr sz="3600"/>
              <a:t>A lot of the research / planning / filming / editing will need to be done in your own time</a:t>
            </a:r>
          </a:p>
          <a:p>
            <a:pPr lvl="0">
              <a:defRPr sz="1800"/>
            </a:pPr>
            <a:r>
              <a:rPr sz="3600"/>
              <a:t>The more time and effort you put in, the better the end result will be</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pPr lvl="0">
              <a:defRPr sz="1800"/>
            </a:pPr>
            <a:r>
              <a:rPr sz="8000"/>
              <a:t>Higher Assignment</a:t>
            </a:r>
          </a:p>
        </p:txBody>
      </p:sp>
      <p:sp>
        <p:nvSpPr>
          <p:cNvPr id="45" name="Shape 45"/>
          <p:cNvSpPr>
            <a:spLocks noGrp="1"/>
          </p:cNvSpPr>
          <p:nvPr>
            <p:ph type="body" idx="1"/>
          </p:nvPr>
        </p:nvSpPr>
        <p:spPr>
          <a:prstGeom prst="rect">
            <a:avLst/>
          </a:prstGeom>
        </p:spPr>
        <p:txBody>
          <a:bodyPr anchor="t"/>
          <a:lstStyle/>
          <a:p>
            <a:pPr marL="0" lvl="0" indent="0" defTabSz="514095">
              <a:spcBef>
                <a:spcPts val="3600"/>
              </a:spcBef>
              <a:buSzTx/>
              <a:buNone/>
              <a:defRPr sz="1800"/>
            </a:pPr>
            <a:r>
              <a:rPr sz="3168" b="1">
                <a:latin typeface="Helvetica"/>
                <a:ea typeface="Helvetica"/>
                <a:cs typeface="Helvetica"/>
                <a:sym typeface="Helvetica"/>
              </a:rPr>
              <a:t>The Brief:</a:t>
            </a:r>
          </a:p>
          <a:p>
            <a:pPr marL="391159" lvl="0" indent="-391159" defTabSz="514095">
              <a:spcBef>
                <a:spcPts val="3600"/>
              </a:spcBef>
              <a:defRPr sz="1800"/>
            </a:pPr>
            <a:r>
              <a:rPr sz="3168" b="1">
                <a:latin typeface="Helvetica"/>
                <a:ea typeface="Helvetica"/>
                <a:cs typeface="Helvetica"/>
                <a:sym typeface="Helvetica"/>
              </a:rPr>
              <a:t>Create a short moving-image media text that will entertain and/or inform and/or educate a target audience of your choice</a:t>
            </a:r>
          </a:p>
          <a:p>
            <a:pPr marL="0" lvl="0" indent="0" defTabSz="514095">
              <a:spcBef>
                <a:spcPts val="3600"/>
              </a:spcBef>
              <a:buSzTx/>
              <a:buNone/>
              <a:defRPr sz="1800"/>
            </a:pPr>
            <a:r>
              <a:rPr sz="3168" b="1">
                <a:latin typeface="Helvetica"/>
                <a:ea typeface="Helvetica"/>
                <a:cs typeface="Helvetica"/>
                <a:sym typeface="Helvetica"/>
              </a:rPr>
              <a:t>Level of finish expected:</a:t>
            </a:r>
          </a:p>
          <a:p>
            <a:pPr marL="391159" lvl="0" indent="-391159" defTabSz="514095">
              <a:spcBef>
                <a:spcPts val="3600"/>
              </a:spcBef>
              <a:defRPr sz="1800"/>
            </a:pPr>
            <a:r>
              <a:rPr sz="3168" b="1">
                <a:latin typeface="Helvetica"/>
                <a:ea typeface="Helvetica"/>
                <a:cs typeface="Helvetica"/>
                <a:sym typeface="Helvetica"/>
              </a:rPr>
              <a:t>A complete short film or trailer</a:t>
            </a:r>
          </a:p>
          <a:p>
            <a:pPr marL="391159" lvl="0" indent="-391159" defTabSz="514095">
              <a:spcBef>
                <a:spcPts val="3600"/>
              </a:spcBef>
              <a:defRPr sz="1800"/>
            </a:pPr>
            <a:r>
              <a:rPr sz="3168" b="1">
                <a:latin typeface="Helvetica"/>
                <a:ea typeface="Helvetica"/>
                <a:cs typeface="Helvetica"/>
                <a:sym typeface="Helvetica"/>
              </a:rPr>
              <a:t>Minimum of 45 seconds long</a:t>
            </a:r>
          </a:p>
          <a:p>
            <a:pPr marL="391159" lvl="0" indent="-391159" defTabSz="514095">
              <a:spcBef>
                <a:spcPts val="3600"/>
              </a:spcBef>
              <a:defRPr sz="1800"/>
            </a:pPr>
            <a:r>
              <a:rPr sz="3168" b="1">
                <a:latin typeface="Helvetica"/>
                <a:ea typeface="Helvetica"/>
                <a:cs typeface="Helvetica"/>
                <a:sym typeface="Helvetica"/>
              </a:rPr>
              <a:t>Maximum of four minutes long</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a:pPr>
            <a:r>
              <a:rPr sz="8000"/>
              <a:t>Higher Assignment</a:t>
            </a:r>
          </a:p>
        </p:txBody>
      </p:sp>
      <p:sp>
        <p:nvSpPr>
          <p:cNvPr id="48" name="Shape 48"/>
          <p:cNvSpPr>
            <a:spLocks noGrp="1"/>
          </p:cNvSpPr>
          <p:nvPr>
            <p:ph type="body" idx="1"/>
          </p:nvPr>
        </p:nvSpPr>
        <p:spPr>
          <a:prstGeom prst="rect">
            <a:avLst/>
          </a:prstGeom>
        </p:spPr>
        <p:txBody>
          <a:bodyPr anchor="t"/>
          <a:lstStyle/>
          <a:p>
            <a:pPr marL="0" lvl="0" indent="0" defTabSz="554990">
              <a:spcBef>
                <a:spcPts val="3900"/>
              </a:spcBef>
              <a:buSzTx/>
              <a:buNone/>
              <a:defRPr sz="1800"/>
            </a:pPr>
            <a:r>
              <a:rPr sz="3420" b="1">
                <a:latin typeface="Helvetica"/>
                <a:ea typeface="Helvetica"/>
                <a:cs typeface="Helvetica"/>
                <a:sym typeface="Helvetica"/>
              </a:rPr>
              <a:t>Step 1 - Negotiate the Brief</a:t>
            </a:r>
          </a:p>
          <a:p>
            <a:pPr marL="0" lvl="0" indent="0" defTabSz="554990">
              <a:spcBef>
                <a:spcPts val="3900"/>
              </a:spcBef>
              <a:buSzTx/>
              <a:buNone/>
              <a:defRPr sz="1800"/>
            </a:pPr>
            <a:endParaRPr sz="3420" b="1">
              <a:latin typeface="Helvetica"/>
              <a:ea typeface="Helvetica"/>
              <a:cs typeface="Helvetica"/>
              <a:sym typeface="Helvetica"/>
            </a:endParaRPr>
          </a:p>
          <a:p>
            <a:pPr marL="0" lvl="0" indent="0" defTabSz="868680">
              <a:spcBef>
                <a:spcPts val="0"/>
              </a:spcBef>
              <a:buSzTx/>
              <a:buNone/>
              <a:defRPr sz="1800"/>
            </a:pPr>
            <a:r>
              <a:rPr sz="3040" b="1" u="sng">
                <a:latin typeface="Comic Sans MS - 43"/>
                <a:ea typeface="Comic Sans MS - 43"/>
                <a:cs typeface="Comic Sans MS - 43"/>
                <a:sym typeface="Comic Sans MS - 43"/>
              </a:rPr>
              <a:t>To be negotiated:</a:t>
            </a:r>
          </a:p>
          <a:p>
            <a:pPr marL="0" lvl="0" indent="0" defTabSz="868680">
              <a:spcBef>
                <a:spcPts val="0"/>
              </a:spcBef>
              <a:buSzTx/>
              <a:buNone/>
              <a:defRPr sz="1800"/>
            </a:pPr>
            <a:endParaRPr sz="3040">
              <a:latin typeface="Comic Sans MS - 43"/>
              <a:ea typeface="Comic Sans MS - 43"/>
              <a:cs typeface="Comic Sans MS - 43"/>
              <a:sym typeface="Comic Sans MS - 43"/>
            </a:endParaRPr>
          </a:p>
          <a:p>
            <a:pPr marL="375355" lvl="1" indent="-375355" defTabSz="868680">
              <a:spcBef>
                <a:spcPts val="0"/>
              </a:spcBef>
              <a:defRPr sz="1800"/>
            </a:pPr>
            <a:r>
              <a:rPr sz="3040">
                <a:latin typeface="Comic Sans MS - 43"/>
                <a:ea typeface="Comic Sans MS - 43"/>
                <a:cs typeface="Comic Sans MS - 43"/>
                <a:sym typeface="Comic Sans MS - 43"/>
              </a:rPr>
              <a:t>  Purpose(s)</a:t>
            </a:r>
          </a:p>
          <a:p>
            <a:pPr marL="375355" lvl="0" indent="-375355" defTabSz="868680">
              <a:spcBef>
                <a:spcPts val="0"/>
              </a:spcBef>
              <a:defRPr sz="1800"/>
            </a:pPr>
            <a:r>
              <a:rPr sz="3040">
                <a:latin typeface="Comic Sans MS - 43"/>
                <a:ea typeface="Comic Sans MS - 43"/>
                <a:cs typeface="Comic Sans MS - 43"/>
                <a:sym typeface="Comic Sans MS - 43"/>
              </a:rPr>
              <a:t>  Description of media product: </a:t>
            </a:r>
            <a:br>
              <a:rPr sz="3040">
                <a:latin typeface="Comic Sans MS - 43"/>
                <a:ea typeface="Comic Sans MS - 43"/>
                <a:cs typeface="Comic Sans MS - 43"/>
                <a:sym typeface="Comic Sans MS - 43"/>
              </a:rPr>
            </a:br>
            <a:r>
              <a:rPr sz="3040">
                <a:latin typeface="Comic Sans MS - 43"/>
                <a:ea typeface="Comic Sans MS - 43"/>
                <a:cs typeface="Comic Sans MS - 43"/>
                <a:sym typeface="Comic Sans MS - 43"/>
              </a:rPr>
              <a:t>  genre/length/tone etc.</a:t>
            </a:r>
          </a:p>
          <a:p>
            <a:pPr marL="375355" lvl="0" indent="-375355" defTabSz="868680">
              <a:spcBef>
                <a:spcPts val="0"/>
              </a:spcBef>
              <a:defRPr sz="1800"/>
            </a:pPr>
            <a:r>
              <a:rPr sz="3040">
                <a:latin typeface="Comic Sans MS - 43"/>
                <a:ea typeface="Comic Sans MS - 43"/>
                <a:cs typeface="Comic Sans MS - 43"/>
                <a:sym typeface="Comic Sans MS - 43"/>
              </a:rPr>
              <a:t>  A target audience</a:t>
            </a:r>
          </a:p>
          <a:p>
            <a:pPr marL="375355" lvl="0" indent="-375355" defTabSz="868680">
              <a:spcBef>
                <a:spcPts val="0"/>
              </a:spcBef>
              <a:defRPr sz="1800"/>
            </a:pPr>
            <a:r>
              <a:rPr sz="3040">
                <a:latin typeface="Comic Sans MS - 43"/>
                <a:ea typeface="Comic Sans MS - 43"/>
                <a:cs typeface="Comic Sans MS - 43"/>
                <a:sym typeface="Comic Sans MS - 43"/>
              </a:rPr>
              <a:t>  The level of finish expected</a:t>
            </a:r>
          </a:p>
          <a:p>
            <a:pPr marL="211137" lvl="0" indent="-211137" defTabSz="868680">
              <a:spcBef>
                <a:spcPts val="0"/>
              </a:spcBef>
              <a:defRPr sz="1800"/>
            </a:pPr>
            <a:endParaRPr sz="3040">
              <a:latin typeface="Comic Sans MS - 43"/>
              <a:ea typeface="Comic Sans MS - 43"/>
              <a:cs typeface="Comic Sans MS - 43"/>
              <a:sym typeface="Comic Sans MS - 43"/>
            </a:endParaRPr>
          </a:p>
          <a:p>
            <a:pPr marL="0" lvl="0" indent="0" defTabSz="868680">
              <a:spcBef>
                <a:spcPts val="0"/>
              </a:spcBef>
              <a:buSzTx/>
              <a:buNone/>
              <a:defRPr sz="1800"/>
            </a:pPr>
            <a:r>
              <a:rPr sz="3040" b="1">
                <a:latin typeface="Comic Sans MS - 43"/>
                <a:ea typeface="Comic Sans MS - 43"/>
                <a:cs typeface="Comic Sans MS - 43"/>
                <a:sym typeface="Comic Sans MS - 43"/>
              </a:rPr>
              <a:t>You need to write your own version of the brief specifying your purpose, medium, genre and target audience.</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a:pPr>
            <a:r>
              <a:rPr sz="8000" dirty="0"/>
              <a:t>Higher Assignment</a:t>
            </a:r>
          </a:p>
        </p:txBody>
      </p:sp>
      <p:sp>
        <p:nvSpPr>
          <p:cNvPr id="48" name="Shape 48"/>
          <p:cNvSpPr>
            <a:spLocks noGrp="1"/>
          </p:cNvSpPr>
          <p:nvPr>
            <p:ph type="body" idx="1"/>
          </p:nvPr>
        </p:nvSpPr>
        <p:spPr>
          <a:xfrm>
            <a:off x="952500" y="2603500"/>
            <a:ext cx="11742588" cy="7150100"/>
          </a:xfrm>
          <a:prstGeom prst="rect">
            <a:avLst/>
          </a:prstGeom>
        </p:spPr>
        <p:txBody>
          <a:bodyPr anchor="t"/>
          <a:lstStyle/>
          <a:p>
            <a:pPr marL="0" lvl="0" indent="0" defTabSz="554990">
              <a:spcBef>
                <a:spcPts val="0"/>
              </a:spcBef>
              <a:buSzTx/>
              <a:buNone/>
              <a:defRPr sz="1800"/>
            </a:pPr>
            <a:r>
              <a:rPr sz="3420" b="1" u="sng" dirty="0">
                <a:latin typeface="Helvetica"/>
                <a:ea typeface="Helvetica"/>
                <a:cs typeface="Helvetica"/>
                <a:sym typeface="Helvetica"/>
              </a:rPr>
              <a:t>Step </a:t>
            </a:r>
            <a:r>
              <a:rPr lang="en-GB" sz="3420" b="1" u="sng" dirty="0" smtClean="0">
                <a:latin typeface="Helvetica"/>
                <a:ea typeface="Helvetica"/>
                <a:cs typeface="Helvetica"/>
                <a:sym typeface="Helvetica"/>
              </a:rPr>
              <a:t>2</a:t>
            </a:r>
            <a:r>
              <a:rPr sz="3420" b="1" u="sng" dirty="0" smtClean="0">
                <a:latin typeface="Helvetica"/>
                <a:ea typeface="Helvetica"/>
                <a:cs typeface="Helvetica"/>
                <a:sym typeface="Helvetica"/>
              </a:rPr>
              <a:t> </a:t>
            </a:r>
            <a:r>
              <a:rPr lang="en-GB" sz="3420" b="1" u="sng" dirty="0" smtClean="0">
                <a:latin typeface="Helvetica"/>
                <a:ea typeface="Helvetica"/>
                <a:cs typeface="Helvetica"/>
                <a:sym typeface="Helvetica"/>
              </a:rPr>
              <a:t>–</a:t>
            </a:r>
            <a:r>
              <a:rPr sz="3420" b="1" u="sng" dirty="0" smtClean="0">
                <a:latin typeface="Helvetica"/>
                <a:ea typeface="Helvetica"/>
                <a:cs typeface="Helvetica"/>
                <a:sym typeface="Helvetica"/>
              </a:rPr>
              <a:t> </a:t>
            </a:r>
            <a:r>
              <a:rPr lang="en-GB" sz="3420" b="1" u="sng" dirty="0" smtClean="0">
                <a:latin typeface="Helvetica"/>
                <a:ea typeface="Helvetica"/>
                <a:cs typeface="Helvetica"/>
                <a:sym typeface="Helvetica"/>
              </a:rPr>
              <a:t>Creative Intentions - </a:t>
            </a:r>
          </a:p>
          <a:p>
            <a:pPr marL="0" lvl="0" indent="0" defTabSz="554990">
              <a:spcBef>
                <a:spcPts val="0"/>
              </a:spcBef>
              <a:buSzTx/>
              <a:buNone/>
              <a:defRPr sz="1800"/>
            </a:pPr>
            <a:r>
              <a:rPr lang="en-GB" sz="3420" b="1" dirty="0" smtClean="0">
                <a:latin typeface="Helvetica"/>
                <a:ea typeface="Helvetica"/>
                <a:cs typeface="Helvetica"/>
                <a:sym typeface="Helvetica"/>
              </a:rPr>
              <a:t>Detailed description of how you intend to create your product, with reference to other similar texts you have looked at as part of your research:</a:t>
            </a:r>
          </a:p>
          <a:p>
            <a:pPr marL="0" indent="446088" defTabSz="554990">
              <a:spcBef>
                <a:spcPts val="0"/>
              </a:spcBef>
              <a:buSzTx/>
              <a:buNone/>
              <a:defRPr sz="1800"/>
            </a:pPr>
            <a:endParaRPr lang="en-GB" sz="3420" b="1" dirty="0" smtClean="0">
              <a:latin typeface="Helvetica"/>
              <a:ea typeface="Helvetica"/>
              <a:cs typeface="Helvetica"/>
              <a:sym typeface="Helvetica"/>
            </a:endParaRPr>
          </a:p>
          <a:p>
            <a:pPr marL="444500" lvl="1" indent="446088" defTabSz="554990">
              <a:spcBef>
                <a:spcPts val="0"/>
              </a:spcBef>
              <a:buSzTx/>
              <a:defRPr sz="1800"/>
            </a:pPr>
            <a:r>
              <a:rPr lang="en-GB" sz="3420" b="1" dirty="0" smtClean="0">
                <a:latin typeface="Helvetica"/>
                <a:ea typeface="Helvetica"/>
                <a:cs typeface="Helvetica"/>
                <a:sym typeface="Helvetica"/>
              </a:rPr>
              <a:t>Narrative – </a:t>
            </a:r>
            <a:r>
              <a:rPr lang="en-GB" sz="3420" dirty="0" smtClean="0">
                <a:latin typeface="Helvetica"/>
                <a:ea typeface="Helvetica"/>
                <a:cs typeface="Helvetica"/>
                <a:sym typeface="Helvetica"/>
              </a:rPr>
              <a:t>how will you use narrative structures, 				codes and conventions?</a:t>
            </a:r>
          </a:p>
          <a:p>
            <a:pPr marL="444500" lvl="1" indent="446088" defTabSz="554990">
              <a:spcBef>
                <a:spcPts val="0"/>
              </a:spcBef>
              <a:buSzTx/>
              <a:defRPr sz="1800"/>
            </a:pPr>
            <a:r>
              <a:rPr lang="en-GB" sz="3420" b="1" dirty="0" smtClean="0">
                <a:latin typeface="Helvetica"/>
                <a:ea typeface="Helvetica"/>
                <a:cs typeface="Helvetica"/>
                <a:sym typeface="Helvetica"/>
              </a:rPr>
              <a:t>Language</a:t>
            </a:r>
            <a:r>
              <a:rPr lang="en-GB" sz="3420" dirty="0" smtClean="0">
                <a:latin typeface="Helvetica"/>
                <a:ea typeface="Helvetica"/>
                <a:cs typeface="Helvetica"/>
                <a:sym typeface="Helvetica"/>
              </a:rPr>
              <a:t> – how do you intend to use film 						language?</a:t>
            </a:r>
          </a:p>
          <a:p>
            <a:pPr marL="444500" lvl="1" indent="446088" defTabSz="554990">
              <a:spcBef>
                <a:spcPts val="0"/>
              </a:spcBef>
              <a:buSzTx/>
              <a:defRPr sz="1800"/>
            </a:pPr>
            <a:r>
              <a:rPr lang="en-GB" sz="3420" b="1" dirty="0" smtClean="0">
                <a:latin typeface="Helvetica"/>
                <a:ea typeface="Helvetica"/>
                <a:cs typeface="Helvetica"/>
                <a:sym typeface="Helvetica"/>
              </a:rPr>
              <a:t>Representation</a:t>
            </a:r>
            <a:r>
              <a:rPr lang="en-GB" sz="3420" dirty="0" smtClean="0">
                <a:latin typeface="Helvetica"/>
                <a:ea typeface="Helvetica"/>
                <a:cs typeface="Helvetica"/>
                <a:sym typeface="Helvetica"/>
              </a:rPr>
              <a:t> – what representations do you 				intend to create? What ideologies will they reflect?</a:t>
            </a:r>
          </a:p>
          <a:p>
            <a:pPr marL="444500" lvl="1" indent="446088" defTabSz="554990">
              <a:spcBef>
                <a:spcPts val="0"/>
              </a:spcBef>
              <a:buSzTx/>
              <a:defRPr sz="1800"/>
            </a:pPr>
            <a:r>
              <a:rPr lang="en-GB" sz="3420" b="1" dirty="0" smtClean="0">
                <a:latin typeface="Helvetica"/>
                <a:ea typeface="Helvetica"/>
                <a:cs typeface="Helvetica"/>
                <a:sym typeface="Helvetica"/>
              </a:rPr>
              <a:t>Preferred Reading</a:t>
            </a:r>
            <a:r>
              <a:rPr lang="en-GB" sz="3420" dirty="0" smtClean="0">
                <a:latin typeface="Helvetica"/>
                <a:ea typeface="Helvetica"/>
                <a:cs typeface="Helvetica"/>
                <a:sym typeface="Helvetica"/>
              </a:rPr>
              <a:t> – what do you want audiences to learn/understand from your product?</a:t>
            </a:r>
            <a:endParaRPr lang="en-GB" sz="3420" b="1" dirty="0" smtClean="0">
              <a:latin typeface="Helvetica"/>
              <a:ea typeface="Helvetica"/>
              <a:cs typeface="Helvetica"/>
              <a:sym typeface="Helvetica"/>
            </a:endParaRPr>
          </a:p>
          <a:p>
            <a:pPr marL="444500" lvl="1" indent="446088" defTabSz="554990">
              <a:spcBef>
                <a:spcPts val="0"/>
              </a:spcBef>
              <a:buSzTx/>
              <a:defRPr sz="1800"/>
            </a:pPr>
            <a:endParaRPr lang="en-GB" sz="3420" dirty="0" smtClean="0">
              <a:latin typeface="Helvetica"/>
              <a:ea typeface="Helvetica"/>
              <a:cs typeface="Helvetica"/>
              <a:sym typeface="Helvetica"/>
            </a:endParaRPr>
          </a:p>
          <a:p>
            <a:pPr marL="444500" lvl="1" indent="446088" defTabSz="554990">
              <a:spcBef>
                <a:spcPts val="3900"/>
              </a:spcBef>
              <a:buSzTx/>
              <a:defRPr sz="1800"/>
            </a:pPr>
            <a:endParaRPr sz="3420" b="1" dirty="0">
              <a:latin typeface="Helvetica"/>
              <a:ea typeface="Helvetica"/>
              <a:cs typeface="Helvetica"/>
              <a:sym typeface="Helvetica"/>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 Assignment</a:t>
            </a:r>
            <a:endParaRPr lang="en-GB" dirty="0"/>
          </a:p>
        </p:txBody>
      </p:sp>
      <p:sp>
        <p:nvSpPr>
          <p:cNvPr id="3" name="Text Placeholder 2"/>
          <p:cNvSpPr>
            <a:spLocks noGrp="1"/>
          </p:cNvSpPr>
          <p:nvPr>
            <p:ph type="body" idx="1"/>
          </p:nvPr>
        </p:nvSpPr>
        <p:spPr/>
        <p:txBody>
          <a:bodyPr anchor="t">
            <a:normAutofit fontScale="92500" lnSpcReduction="10000"/>
          </a:bodyPr>
          <a:lstStyle/>
          <a:p>
            <a:pPr>
              <a:buNone/>
            </a:pPr>
            <a:r>
              <a:rPr lang="en-GB" b="1" u="sng" dirty="0" smtClean="0"/>
              <a:t>Step 3 – Audience Research</a:t>
            </a:r>
          </a:p>
          <a:p>
            <a:r>
              <a:rPr lang="en-GB" dirty="0" smtClean="0"/>
              <a:t>Describe the audience research you have done – give as many specific findings as you can</a:t>
            </a:r>
          </a:p>
          <a:p>
            <a:r>
              <a:rPr lang="en-GB" dirty="0" smtClean="0"/>
              <a:t>Clearly explain how these findings have affected your plans – the more specific and detailed you are, the better. Its fine to base more than one planning decision on a research finding as long as the link between them is clear.</a:t>
            </a:r>
          </a:p>
          <a:p>
            <a:r>
              <a:rPr lang="en-GB" dirty="0" smtClean="0"/>
              <a:t>You are aiming to make at least five points showing how your audience research has affected your planning</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Higher Assignment</a:t>
            </a:r>
            <a:endParaRPr lang="en-GB" dirty="0"/>
          </a:p>
        </p:txBody>
      </p:sp>
      <p:sp>
        <p:nvSpPr>
          <p:cNvPr id="3" name="Text Placeholder 2"/>
          <p:cNvSpPr>
            <a:spLocks noGrp="1"/>
          </p:cNvSpPr>
          <p:nvPr>
            <p:ph type="body" idx="1"/>
          </p:nvPr>
        </p:nvSpPr>
        <p:spPr/>
        <p:txBody>
          <a:bodyPr anchor="t">
            <a:normAutofit fontScale="92500" lnSpcReduction="10000"/>
          </a:bodyPr>
          <a:lstStyle/>
          <a:p>
            <a:pPr>
              <a:buNone/>
            </a:pPr>
            <a:r>
              <a:rPr lang="en-GB" b="1" u="sng" dirty="0" smtClean="0"/>
              <a:t>Step </a:t>
            </a:r>
            <a:r>
              <a:rPr lang="en-GB" b="1" u="sng" dirty="0" smtClean="0"/>
              <a:t>4 </a:t>
            </a:r>
            <a:r>
              <a:rPr lang="en-GB" b="1" u="sng" dirty="0" smtClean="0"/>
              <a:t>– Content Research</a:t>
            </a:r>
          </a:p>
          <a:p>
            <a:r>
              <a:rPr lang="en-GB" dirty="0" smtClean="0"/>
              <a:t>Content research consists of looking at other examples of the kind of media content you are creating (e.g. Horror trailer, comedy sketch, public information film etc.) and making detailed notes on what makes it effective (think about narrative structure / codes; representation; technical and cultural codes; mode of address etc.)</a:t>
            </a:r>
          </a:p>
          <a:p>
            <a:r>
              <a:rPr lang="en-GB" dirty="0" smtClean="0"/>
              <a:t>You should aim to research at least 3 different pieces of relevant content, and you are aiming to make at least five specific points showing how your content research has affected your planning.</a:t>
            </a:r>
          </a:p>
          <a:p>
            <a:endParaRPr lang="en-GB" dirty="0" smtClean="0"/>
          </a:p>
          <a:p>
            <a:endParaRPr lang="en-GB" dirty="0" smtClean="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162</TotalTime>
  <Words>683</Words>
  <Application>Microsoft Office PowerPoint</Application>
  <PresentationFormat>Custom</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Higher Media Assignment</vt:lpstr>
      <vt:lpstr>Higher Assignment</vt:lpstr>
      <vt:lpstr>Higher Assignment</vt:lpstr>
      <vt:lpstr>Higher Assignment</vt:lpstr>
      <vt:lpstr>Higher Assignment</vt:lpstr>
      <vt:lpstr>Higher Assignment</vt:lpstr>
      <vt:lpstr>Higher Assignment</vt:lpstr>
      <vt:lpstr>Higher Assignment</vt:lpstr>
      <vt:lpstr>Higher Assignment</vt:lpstr>
      <vt:lpstr>Higher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Media Assignment</dc:title>
  <dc:creator>Matthew Smith</dc:creator>
  <cp:lastModifiedBy>smithm83</cp:lastModifiedBy>
  <cp:revision>6</cp:revision>
  <dcterms:modified xsi:type="dcterms:W3CDTF">2015-12-17T09:27:43Z</dcterms:modified>
</cp:coreProperties>
</file>