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v1rKHGeMRk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.uk/url?sa=i&amp;rct=j&amp;q=&amp;esrc=s&amp;source=images&amp;cd=&amp;cad=rja&amp;uact=8&amp;ved=0ahUKEwjV58q--7fSAhXH1RQKHdduD40QjRwIBw&amp;url=https://en.wikipedia.org/wiki/Protect_and_Survive&amp;bvm=bv.148441817,d.ZGg&amp;psig=AFQjCNGZv2oBS1Ip3umHi7cVM44yhrycGQ&amp;ust=148854904221334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.uk/url?sa=i&amp;rct=j&amp;q=&amp;esrc=s&amp;source=images&amp;cd=&amp;cad=rja&amp;uact=8&amp;ved=0ahUKEwidxc_m-7fSAhUJHxoKHc3uDI8QjRwIBw&amp;url=https://horrorpedia.com/2013/06/27/horrific-british-public-information-films-article-by-daz-lawrence/&amp;bvm=bv.148441817,bs.1,d.ZGg&amp;psig=AFQjCNGZv2oBS1Ip3umHi7cVM44yhrycGQ&amp;ust=1488549042213348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source=images&amp;cd=&amp;cad=rja&amp;uact=8&amp;ved=0ahUKEwiikLPM-7fSAhUMcRQKHWHSAGYQjRwIBw&amp;url=http://www.mirror.co.uk/news/uk-news/fabulous-colour-posters-golden-age-5879258&amp;bvm=bv.148441817,d.ZGg&amp;psig=AFQjCNGZv2oBS1Ip3umHi7cVM44yhrycGQ&amp;ust=1488549042213348" TargetMode="External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iYzs6b_7fSAhWM6xQKHR99AsoQjRwIBw&amp;url=http://www.huffingtonpost.com/ron-fein/the-mcdonalds-sue-minimum-wage-hike_b_6809736.html&amp;psig=AFQjCNHiL6KFJs33pDJGEKEogS6m3xLnHQ&amp;ust=148855004438199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.uk/url?sa=i&amp;rct=j&amp;q=&amp;esrc=s&amp;source=images&amp;cd=&amp;cad=rja&amp;uact=8&amp;ved=0ahUKEwjX0sG7_7fSAhXD7BQKHYXRCt4QjRwIBw&amp;url=http://thestashed.com/2016/03/01/nike-cancellation-system/&amp;bvm=bv.148441817,bs.1,d.ZGg&amp;psig=AFQjCNFP_8ZxP6_8s74ZgwJFFvTjbt6IEA&amp;ust=148855009876070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IJNR2EpS0j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Wv1rKHGeM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Public Service Advertising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PSA</a:t>
            </a:r>
            <a:endParaRPr lang="en-US" dirty="0"/>
          </a:p>
        </p:txBody>
      </p:sp>
      <p:pic>
        <p:nvPicPr>
          <p:cNvPr id="4098" name="Picture 2" descr="Image result for public information advert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0" cy="2175164"/>
          </a:xfrm>
          <a:prstGeom prst="rect">
            <a:avLst/>
          </a:prstGeom>
          <a:noFill/>
        </p:spPr>
      </p:pic>
      <p:pic>
        <p:nvPicPr>
          <p:cNvPr id="4100" name="Picture 4" descr="Image result for public information advert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484222"/>
            <a:ext cx="2362200" cy="3373777"/>
          </a:xfrm>
          <a:prstGeom prst="rect">
            <a:avLst/>
          </a:prstGeom>
          <a:noFill/>
        </p:spPr>
      </p:pic>
      <p:pic>
        <p:nvPicPr>
          <p:cNvPr id="4102" name="Picture 6" descr="Image result for public information advert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842308"/>
            <a:ext cx="3886200" cy="3015692"/>
          </a:xfrm>
          <a:prstGeom prst="rect">
            <a:avLst/>
          </a:prstGeom>
          <a:noFill/>
        </p:spPr>
      </p:pic>
      <p:pic>
        <p:nvPicPr>
          <p:cNvPr id="7" name="Picture 6" descr="Image result for shame on you irish road safety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00601" y="-1"/>
            <a:ext cx="4343400" cy="24439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mcdonald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76600" cy="1638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Much advertising aims to </a:t>
            </a:r>
            <a:r>
              <a:rPr lang="en-GB" b="1" dirty="0" smtClean="0"/>
              <a:t>promote</a:t>
            </a:r>
            <a:r>
              <a:rPr lang="en-GB" dirty="0" smtClean="0"/>
              <a:t> products or brands</a:t>
            </a:r>
          </a:p>
          <a:p>
            <a:pPr lvl="1"/>
            <a:r>
              <a:rPr lang="en-GB" dirty="0" smtClean="0"/>
              <a:t>It is </a:t>
            </a:r>
            <a:r>
              <a:rPr lang="en-GB" b="1" dirty="0" smtClean="0"/>
              <a:t>paid for </a:t>
            </a:r>
            <a:r>
              <a:rPr lang="en-GB" dirty="0" smtClean="0"/>
              <a:t>by the company that makes the product</a:t>
            </a:r>
          </a:p>
          <a:p>
            <a:pPr lvl="1"/>
            <a:r>
              <a:rPr lang="en-GB" dirty="0" smtClean="0"/>
              <a:t>Its aim is to make a </a:t>
            </a:r>
            <a:r>
              <a:rPr lang="en-GB" b="1" dirty="0" smtClean="0"/>
              <a:t>profit</a:t>
            </a:r>
          </a:p>
          <a:p>
            <a:r>
              <a:rPr lang="en-GB" dirty="0" smtClean="0"/>
              <a:t>Public Service Announcements (PSAs) are different:</a:t>
            </a:r>
          </a:p>
          <a:p>
            <a:pPr lvl="1"/>
            <a:r>
              <a:rPr lang="en-GB" dirty="0" smtClean="0"/>
              <a:t>They aim to </a:t>
            </a:r>
            <a:r>
              <a:rPr lang="en-GB" b="1" dirty="0" smtClean="0"/>
              <a:t>raise awareness </a:t>
            </a:r>
            <a:r>
              <a:rPr lang="en-GB" dirty="0" smtClean="0"/>
              <a:t>about an issue and/or </a:t>
            </a:r>
            <a:r>
              <a:rPr lang="en-GB" b="1" dirty="0" smtClean="0"/>
              <a:t>change public behaviour</a:t>
            </a:r>
          </a:p>
          <a:p>
            <a:pPr lvl="1"/>
            <a:r>
              <a:rPr lang="en-GB" dirty="0" smtClean="0"/>
              <a:t>They are </a:t>
            </a:r>
            <a:r>
              <a:rPr lang="en-GB" b="1" dirty="0" smtClean="0"/>
              <a:t>paid for </a:t>
            </a:r>
            <a:r>
              <a:rPr lang="en-GB" dirty="0" smtClean="0"/>
              <a:t>by Government institutions and/or charities</a:t>
            </a:r>
          </a:p>
          <a:p>
            <a:pPr lvl="1"/>
            <a:r>
              <a:rPr lang="en-GB" dirty="0" smtClean="0"/>
              <a:t>They </a:t>
            </a:r>
            <a:r>
              <a:rPr lang="en-GB" b="1" dirty="0" smtClean="0"/>
              <a:t>do not </a:t>
            </a:r>
            <a:r>
              <a:rPr lang="en-GB" dirty="0" smtClean="0"/>
              <a:t>aim to make a profit</a:t>
            </a:r>
          </a:p>
        </p:txBody>
      </p:sp>
      <p:pic>
        <p:nvPicPr>
          <p:cNvPr id="4100" name="Picture 4" descr="Image result for nik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74650" y="0"/>
            <a:ext cx="246935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Product ads and PSAs have a lot in common, though:</a:t>
            </a:r>
          </a:p>
          <a:p>
            <a:pPr lvl="1"/>
            <a:r>
              <a:rPr lang="en-GB" dirty="0" smtClean="0"/>
              <a:t>Both try to make the viewer change their behaviour in some way, even if that just means they change their brand of washing-up liquid</a:t>
            </a:r>
          </a:p>
          <a:p>
            <a:r>
              <a:rPr lang="en-GB" dirty="0" smtClean="0"/>
              <a:t>They use many of the same advertising techniques:</a:t>
            </a:r>
          </a:p>
          <a:p>
            <a:pPr lvl="1"/>
            <a:r>
              <a:rPr lang="en-GB" dirty="0" smtClean="0"/>
              <a:t>Humour</a:t>
            </a:r>
          </a:p>
          <a:p>
            <a:pPr lvl="1"/>
            <a:r>
              <a:rPr lang="en-GB" dirty="0" smtClean="0"/>
              <a:t>Shock</a:t>
            </a:r>
          </a:p>
          <a:p>
            <a:pPr lvl="1"/>
            <a:r>
              <a:rPr lang="en-GB" dirty="0" smtClean="0"/>
              <a:t>Emotional manipulation</a:t>
            </a:r>
          </a:p>
          <a:p>
            <a:pPr lvl="1"/>
            <a:r>
              <a:rPr lang="en-GB" dirty="0" smtClean="0"/>
              <a:t>Repetition</a:t>
            </a:r>
          </a:p>
          <a:p>
            <a:pPr lvl="1"/>
            <a:r>
              <a:rPr lang="en-GB" dirty="0" smtClean="0"/>
              <a:t>Slogans</a:t>
            </a:r>
          </a:p>
          <a:p>
            <a:r>
              <a:rPr lang="en-GB" dirty="0" smtClean="0"/>
              <a:t>Broadcast ads use film language (</a:t>
            </a:r>
            <a:r>
              <a:rPr lang="en-GB" b="1" dirty="0" err="1" smtClean="0"/>
              <a:t>M</a:t>
            </a:r>
            <a:r>
              <a:rPr lang="en-GB" dirty="0" err="1" smtClean="0"/>
              <a:t>ise</a:t>
            </a:r>
            <a:r>
              <a:rPr lang="en-GB" dirty="0" smtClean="0"/>
              <a:t>-en-scene; </a:t>
            </a:r>
            <a:r>
              <a:rPr lang="en-GB" b="1" dirty="0" smtClean="0"/>
              <a:t>U</a:t>
            </a:r>
            <a:r>
              <a:rPr lang="en-GB" dirty="0" smtClean="0"/>
              <a:t>se of camera; </a:t>
            </a:r>
            <a:r>
              <a:rPr lang="en-GB" b="1" dirty="0" smtClean="0"/>
              <a:t>S</a:t>
            </a:r>
            <a:r>
              <a:rPr lang="en-GB" dirty="0" smtClean="0"/>
              <a:t>ound; </a:t>
            </a:r>
            <a:r>
              <a:rPr lang="en-GB" b="1" dirty="0" smtClean="0"/>
              <a:t>C</a:t>
            </a:r>
            <a:r>
              <a:rPr lang="en-GB" dirty="0" smtClean="0"/>
              <a:t>olour;</a:t>
            </a:r>
            <a:r>
              <a:rPr lang="en-GB" b="1" dirty="0" smtClean="0"/>
              <a:t> L</a:t>
            </a:r>
            <a:r>
              <a:rPr lang="en-GB" dirty="0" smtClean="0"/>
              <a:t>ighting; </a:t>
            </a:r>
            <a:r>
              <a:rPr lang="en-GB" b="1" dirty="0" smtClean="0"/>
              <a:t>E</a:t>
            </a:r>
            <a:r>
              <a:rPr lang="en-GB" dirty="0" smtClean="0"/>
              <a:t>diting) to address their audience.</a:t>
            </a:r>
          </a:p>
          <a:p>
            <a:r>
              <a:rPr lang="en-GB" dirty="0" smtClean="0"/>
              <a:t>They often create mini-narratives in order to hook the viewer.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Watch the following </a:t>
            </a:r>
            <a:r>
              <a:rPr lang="en-GB" dirty="0" smtClean="0"/>
              <a:t>2 </a:t>
            </a:r>
            <a:r>
              <a:rPr lang="en-GB" dirty="0" smtClean="0"/>
              <a:t>PSAs and make notes on how each one emphasises its message by using:</a:t>
            </a:r>
          </a:p>
          <a:p>
            <a:pPr lvl="1"/>
            <a:r>
              <a:rPr lang="en-GB" dirty="0" smtClean="0"/>
              <a:t>Film Language (</a:t>
            </a:r>
            <a:r>
              <a:rPr lang="en-GB" b="1" dirty="0" err="1" smtClean="0"/>
              <a:t>M</a:t>
            </a:r>
            <a:r>
              <a:rPr lang="en-GB" dirty="0" err="1" smtClean="0"/>
              <a:t>ise</a:t>
            </a:r>
            <a:r>
              <a:rPr lang="en-GB" dirty="0" smtClean="0"/>
              <a:t>-en-scene; </a:t>
            </a:r>
            <a:r>
              <a:rPr lang="en-GB" b="1" dirty="0" smtClean="0"/>
              <a:t>U</a:t>
            </a:r>
            <a:r>
              <a:rPr lang="en-GB" dirty="0" smtClean="0"/>
              <a:t>se of camera; </a:t>
            </a:r>
            <a:r>
              <a:rPr lang="en-GB" b="1" dirty="0" smtClean="0"/>
              <a:t>S</a:t>
            </a:r>
            <a:r>
              <a:rPr lang="en-GB" dirty="0" smtClean="0"/>
              <a:t>ound; </a:t>
            </a:r>
            <a:r>
              <a:rPr lang="en-GB" b="1" dirty="0" smtClean="0"/>
              <a:t>C</a:t>
            </a:r>
            <a:r>
              <a:rPr lang="en-GB" dirty="0" smtClean="0"/>
              <a:t>olour;</a:t>
            </a:r>
            <a:r>
              <a:rPr lang="en-GB" b="1" dirty="0" smtClean="0"/>
              <a:t> L</a:t>
            </a:r>
            <a:r>
              <a:rPr lang="en-GB" dirty="0" smtClean="0"/>
              <a:t>ighting; </a:t>
            </a:r>
            <a:r>
              <a:rPr lang="en-GB" b="1" dirty="0" smtClean="0"/>
              <a:t>E</a:t>
            </a:r>
            <a:r>
              <a:rPr lang="en-GB" dirty="0" smtClean="0"/>
              <a:t>diting) </a:t>
            </a:r>
          </a:p>
          <a:p>
            <a:pPr lvl="1"/>
            <a:r>
              <a:rPr lang="en-GB" dirty="0" smtClean="0"/>
              <a:t>Humour</a:t>
            </a:r>
          </a:p>
          <a:p>
            <a:pPr lvl="1"/>
            <a:r>
              <a:rPr lang="en-GB" dirty="0" smtClean="0"/>
              <a:t>Shock</a:t>
            </a:r>
          </a:p>
          <a:p>
            <a:pPr lvl="1"/>
            <a:r>
              <a:rPr lang="en-GB" dirty="0" smtClean="0"/>
              <a:t>Emotional manipulation</a:t>
            </a:r>
          </a:p>
          <a:p>
            <a:pPr lvl="1"/>
            <a:r>
              <a:rPr lang="en-GB" dirty="0" err="1" smtClean="0"/>
              <a:t>Narative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For each advert, explain in a couple of sentences what public service it is intended to perform, and how effectively you think it does so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PSAs</a:t>
            </a:r>
            <a:endParaRPr lang="en-US" dirty="0"/>
          </a:p>
        </p:txBody>
      </p:sp>
      <p:sp>
        <p:nvSpPr>
          <p:cNvPr id="2050" name="AutoShape 2" descr="Image result for dumb ways to di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dumb ways to di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371600"/>
            <a:ext cx="3986340" cy="2242996"/>
          </a:xfrm>
          <a:prstGeom prst="rect">
            <a:avLst/>
          </a:prstGeom>
          <a:noFill/>
        </p:spPr>
      </p:pic>
      <p:pic>
        <p:nvPicPr>
          <p:cNvPr id="2054" name="Picture 6" descr="Image result for shame on you irish road safet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962400"/>
            <a:ext cx="4469046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Public Service Advertising</vt:lpstr>
      <vt:lpstr>PSAs</vt:lpstr>
      <vt:lpstr>PSAs</vt:lpstr>
      <vt:lpstr>PSAs</vt:lpstr>
      <vt:lpstr>PSAs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Service Advertising</dc:title>
  <dc:creator>Matthew Smith</dc:creator>
  <cp:lastModifiedBy>smithm83</cp:lastModifiedBy>
  <cp:revision>6</cp:revision>
  <dcterms:created xsi:type="dcterms:W3CDTF">2006-08-16T00:00:00Z</dcterms:created>
  <dcterms:modified xsi:type="dcterms:W3CDTF">2017-03-23T08:10:35Z</dcterms:modified>
</cp:coreProperties>
</file>