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915" r:id="rId1"/>
  </p:sldMasterIdLst>
  <p:notesMasterIdLst>
    <p:notesMasterId r:id="rId19"/>
  </p:notesMasterIdLst>
  <p:handoutMasterIdLst>
    <p:handoutMasterId r:id="rId20"/>
  </p:handoutMasterIdLst>
  <p:sldIdLst>
    <p:sldId id="256" r:id="rId2"/>
    <p:sldId id="257" r:id="rId3"/>
    <p:sldId id="258" r:id="rId4"/>
    <p:sldId id="259" r:id="rId5"/>
    <p:sldId id="260" r:id="rId6"/>
    <p:sldId id="262" r:id="rId7"/>
    <p:sldId id="266" r:id="rId8"/>
    <p:sldId id="268" r:id="rId9"/>
    <p:sldId id="267" r:id="rId10"/>
    <p:sldId id="269" r:id="rId11"/>
    <p:sldId id="270" r:id="rId12"/>
    <p:sldId id="271" r:id="rId13"/>
    <p:sldId id="274" r:id="rId14"/>
    <p:sldId id="275" r:id="rId15"/>
    <p:sldId id="276" r:id="rId16"/>
    <p:sldId id="272" r:id="rId17"/>
    <p:sldId id="273" r:id="rId1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9144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lvl1pPr>
    <a:lvl2pPr marL="0" marR="0" indent="457200" algn="ctr" defTabSz="9144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lvl2pPr>
    <a:lvl3pPr marL="0" marR="0" indent="914400" algn="ctr" defTabSz="9144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lvl3pPr>
    <a:lvl4pPr marL="0" marR="0" indent="1371600" algn="ctr" defTabSz="9144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lvl4pPr>
    <a:lvl5pPr marL="0" marR="0" indent="1828800" algn="ctr" defTabSz="9144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lvl5pPr>
    <a:lvl6pPr marL="0" marR="0" indent="0" algn="ctr" defTabSz="9144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lvl6pPr>
    <a:lvl7pPr marL="0" marR="0" indent="0" algn="ctr" defTabSz="9144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lvl7pPr>
    <a:lvl8pPr marL="0" marR="0" indent="0" algn="ctr" defTabSz="9144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lvl8pPr>
    <a:lvl9pPr marL="0" marR="0" indent="0" algn="ctr" defTabSz="9144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showPr>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Gill Sans"/>
          <a:ea typeface="Gill Sans"/>
          <a:cs typeface="Gill San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a:tcStyle>
        <a:tcBdr/>
        <a:fill>
          <a:solidFill>
            <a:srgbClr val="F3F9FA"/>
          </a:solidFill>
        </a:fill>
      </a:tcStyle>
    </a:band2H>
    <a:firstCol>
      <a:tcTxStyle b="on" i="off">
        <a:font>
          <a:latin typeface="Gill Sans"/>
          <a:ea typeface="Gill Sans"/>
          <a:cs typeface="Gill San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Gill Sans"/>
          <a:ea typeface="Gill Sans"/>
          <a:cs typeface="Gill San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Gill Sans"/>
          <a:ea typeface="Gill Sans"/>
          <a:cs typeface="Gill San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Gill Sans"/>
          <a:ea typeface="Gill Sans"/>
          <a:cs typeface="Gill San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Gill Sans"/>
          <a:ea typeface="Gill Sans"/>
          <a:cs typeface="Gill San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Gill Sans"/>
          <a:ea typeface="Gill Sans"/>
          <a:cs typeface="Gill San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Gill Sans"/>
          <a:ea typeface="Gill Sans"/>
          <a:cs typeface="Gill San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Gill Sans"/>
          <a:ea typeface="Gill Sans"/>
          <a:cs typeface="Gill San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Gill Sans"/>
          <a:ea typeface="Gill Sans"/>
          <a:cs typeface="Gill San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Gill Sans"/>
          <a:ea typeface="Gill Sans"/>
          <a:cs typeface="Gill San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Gill Sans"/>
          <a:ea typeface="Gill Sans"/>
          <a:cs typeface="Gill San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Gill Sans"/>
          <a:ea typeface="Gill Sans"/>
          <a:cs typeface="Gill Sans"/>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Gill Sans"/>
          <a:ea typeface="Gill Sans"/>
          <a:cs typeface="Gill Sans"/>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Gill Sans"/>
          <a:ea typeface="Gill Sans"/>
          <a:cs typeface="Gill Sans"/>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Gill Sans"/>
          <a:ea typeface="Gill Sans"/>
          <a:cs typeface="Gill Sans"/>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Gill Sans"/>
          <a:ea typeface="Gill Sans"/>
          <a:cs typeface="Gill San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Gill Sans"/>
          <a:ea typeface="Gill Sans"/>
          <a:cs typeface="Gill San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Gill Sans"/>
          <a:ea typeface="Gill Sans"/>
          <a:cs typeface="Gill San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Gill Sans"/>
          <a:ea typeface="Gill Sans"/>
          <a:cs typeface="Gill San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Gill Sans"/>
          <a:ea typeface="Gill Sans"/>
          <a:cs typeface="Gill Sans"/>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Gill Sans"/>
          <a:ea typeface="Gill Sans"/>
          <a:cs typeface="Gill Sans"/>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Gill Sans"/>
          <a:ea typeface="Gill Sans"/>
          <a:cs typeface="Gill Sans"/>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Gill Sans"/>
          <a:ea typeface="Gill Sans"/>
          <a:cs typeface="Gill Sans"/>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234" y="-102"/>
      </p:cViewPr>
      <p:guideLst>
        <p:guide orient="horz" pos="3072"/>
        <p:guide pos="409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6E2AF5F-44D8-4935-84C5-66EC85EE7F3C}" type="datetimeFigureOut">
              <a:rPr lang="en-GB" smtClean="0"/>
              <a:pPr/>
              <a:t>21/04/2017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AFDB3A5-C911-45A1-9A3E-C72E2F2733FF}"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a:latin typeface="+mn-lt"/>
        <a:ea typeface="+mn-ea"/>
        <a:cs typeface="+mn-cs"/>
        <a:sym typeface="Helvetica Neue"/>
      </a:defRPr>
    </a:lvl1pPr>
    <a:lvl2pPr indent="228600" latinLnBrk="0">
      <a:defRPr>
        <a:latin typeface="+mn-lt"/>
        <a:ea typeface="+mn-ea"/>
        <a:cs typeface="+mn-cs"/>
        <a:sym typeface="Helvetica Neue"/>
      </a:defRPr>
    </a:lvl2pPr>
    <a:lvl3pPr indent="457200" latinLnBrk="0">
      <a:defRPr>
        <a:latin typeface="+mn-lt"/>
        <a:ea typeface="+mn-ea"/>
        <a:cs typeface="+mn-cs"/>
        <a:sym typeface="Helvetica Neue"/>
      </a:defRPr>
    </a:lvl3pPr>
    <a:lvl4pPr indent="685800" latinLnBrk="0">
      <a:defRPr>
        <a:latin typeface="+mn-lt"/>
        <a:ea typeface="+mn-ea"/>
        <a:cs typeface="+mn-cs"/>
        <a:sym typeface="Helvetica Neue"/>
      </a:defRPr>
    </a:lvl4pPr>
    <a:lvl5pPr indent="914400" latinLnBrk="0">
      <a:defRPr>
        <a:latin typeface="+mn-lt"/>
        <a:ea typeface="+mn-ea"/>
        <a:cs typeface="+mn-cs"/>
        <a:sym typeface="Helvetica Neue"/>
      </a:defRPr>
    </a:lvl5pPr>
    <a:lvl6pPr indent="1143000" latinLnBrk="0">
      <a:defRPr>
        <a:latin typeface="+mn-lt"/>
        <a:ea typeface="+mn-ea"/>
        <a:cs typeface="+mn-cs"/>
        <a:sym typeface="Helvetica Neue"/>
      </a:defRPr>
    </a:lvl6pPr>
    <a:lvl7pPr indent="1371600" latinLnBrk="0">
      <a:defRPr>
        <a:latin typeface="+mn-lt"/>
        <a:ea typeface="+mn-ea"/>
        <a:cs typeface="+mn-cs"/>
        <a:sym typeface="Helvetica Neue"/>
      </a:defRPr>
    </a:lvl7pPr>
    <a:lvl8pPr indent="1600200" latinLnBrk="0">
      <a:defRPr>
        <a:latin typeface="+mn-lt"/>
        <a:ea typeface="+mn-ea"/>
        <a:cs typeface="+mn-cs"/>
        <a:sym typeface="Helvetica Neue"/>
      </a:defRPr>
    </a:lvl8pPr>
    <a:lvl9pPr indent="1828800" latinLnBrk="0">
      <a:defRPr>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6633454"/>
            <a:ext cx="1301488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30046" tIns="65023" rIns="130046" bIns="65023" anchor="ctr"/>
          <a:lstStyle>
            <a:extLst/>
          </a:lstStyle>
          <a:p>
            <a:pPr algn="ctr" eaLnBrk="1" latinLnBrk="0" hangingPunct="1"/>
            <a:endParaRPr kumimoji="0" lang="en-US"/>
          </a:p>
        </p:txBody>
      </p:sp>
      <p:sp>
        <p:nvSpPr>
          <p:cNvPr id="9" name="Title 8"/>
          <p:cNvSpPr>
            <a:spLocks noGrp="1"/>
          </p:cNvSpPr>
          <p:nvPr>
            <p:ph type="ctrTitle"/>
          </p:nvPr>
        </p:nvSpPr>
        <p:spPr>
          <a:xfrm>
            <a:off x="975360" y="2492589"/>
            <a:ext cx="11054080" cy="2602327"/>
          </a:xfrm>
        </p:spPr>
        <p:txBody>
          <a:bodyPr vert="horz" anchor="b">
            <a:normAutofit/>
            <a:scene3d>
              <a:camera prst="orthographicFront"/>
              <a:lightRig rig="soft" dir="t"/>
            </a:scene3d>
            <a:sp3d prstMaterial="softEdge">
              <a:bevelT w="25400" h="25400"/>
            </a:sp3d>
          </a:bodyPr>
          <a:lstStyle>
            <a:lvl1pPr algn="r">
              <a:defRPr sz="6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75360" y="5136508"/>
            <a:ext cx="11054080" cy="1706246"/>
          </a:xfrm>
        </p:spPr>
        <p:txBody>
          <a:bodyPr lIns="65023" rIns="65023"/>
          <a:lstStyle>
            <a:lvl1pPr marL="0" marR="91032" indent="0" algn="r">
              <a:buNone/>
              <a:defRPr>
                <a:solidFill>
                  <a:schemeClr val="tx2"/>
                </a:solidFill>
              </a:defRPr>
            </a:lvl1pPr>
            <a:lvl2pPr marL="650230" indent="0" algn="ctr">
              <a:buNone/>
            </a:lvl2pPr>
            <a:lvl3pPr marL="1300460" indent="0" algn="ctr">
              <a:buNone/>
            </a:lvl3pPr>
            <a:lvl4pPr marL="1950690" indent="0" algn="ctr">
              <a:buNone/>
            </a:lvl4pPr>
            <a:lvl5pPr marL="2600919" indent="0" algn="ctr">
              <a:buNone/>
            </a:lvl5pPr>
            <a:lvl6pPr marL="3251149" indent="0" algn="ctr">
              <a:buNone/>
            </a:lvl6pPr>
            <a:lvl7pPr marL="3901379" indent="0" algn="ctr">
              <a:buNone/>
            </a:lvl7pPr>
            <a:lvl8pPr marL="4551609" indent="0" algn="ctr">
              <a:buNone/>
            </a:lvl8pPr>
            <a:lvl9pPr marL="5201839" indent="0" algn="ctr">
              <a:buNone/>
            </a:lvl9pPr>
            <a:extLst/>
          </a:lstStyle>
          <a:p>
            <a:r>
              <a:rPr kumimoji="0" lang="en-US" smtClean="0"/>
              <a:t>Click to edit Master subtitle style</a:t>
            </a:r>
            <a:endParaRPr kumimoji="0" lang="en-US"/>
          </a:p>
        </p:txBody>
      </p:sp>
      <p:grpSp>
        <p:nvGrpSpPr>
          <p:cNvPr id="2" name="Group 1"/>
          <p:cNvGrpSpPr/>
          <p:nvPr/>
        </p:nvGrpSpPr>
        <p:grpSpPr>
          <a:xfrm>
            <a:off x="-5354" y="7044267"/>
            <a:ext cx="13010155" cy="2719414"/>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DC8F1F6-962C-4275-ACBE-048F3058C64D}" type="datetimeFigureOut">
              <a:rPr lang="en-GB" smtClean="0"/>
              <a:pPr/>
              <a:t>21/04/2017</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6CB4B4D-7CA3-9044-876B-883B54F8677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50240" y="2106780"/>
            <a:ext cx="11704320" cy="6237968"/>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DC8F1F6-962C-4275-ACBE-048F3058C64D}" type="datetimeFigureOut">
              <a:rPr lang="en-GB" smtClean="0"/>
              <a:pPr/>
              <a:t>21/04/2017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6CB4B4D-7CA3-9044-876B-883B54F8677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3708" y="390600"/>
            <a:ext cx="2527957" cy="795414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50240" y="390600"/>
            <a:ext cx="8994987" cy="7954148"/>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DC8F1F6-962C-4275-ACBE-048F3058C64D}" type="datetimeFigureOut">
              <a:rPr lang="en-GB" smtClean="0"/>
              <a:pPr/>
              <a:t>21/04/2017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6CB4B4D-7CA3-9044-876B-883B54F8677D}"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Default">
    <p:spTree>
      <p:nvGrpSpPr>
        <p:cNvPr id="1" name=""/>
        <p:cNvGrpSpPr/>
        <p:nvPr/>
      </p:nvGrpSpPr>
      <p:grpSpPr>
        <a:xfrm>
          <a:off x="0" y="0"/>
          <a:ext cx="0" cy="0"/>
          <a:chOff x="0" y="0"/>
          <a:chExt cx="0" cy="0"/>
        </a:xfrm>
      </p:grpSpPr>
      <p:sp>
        <p:nvSpPr>
          <p:cNvPr id="11" name="Shape 11"/>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1_Default">
    <p:spTree>
      <p:nvGrpSpPr>
        <p:cNvPr id="1" name=""/>
        <p:cNvGrpSpPr/>
        <p:nvPr/>
      </p:nvGrpSpPr>
      <p:grpSpPr>
        <a:xfrm>
          <a:off x="0" y="0"/>
          <a:ext cx="0" cy="0"/>
          <a:chOff x="0" y="0"/>
          <a:chExt cx="0" cy="0"/>
        </a:xfrm>
      </p:grpSpPr>
      <p:sp>
        <p:nvSpPr>
          <p:cNvPr id="33" name="Shape 33"/>
          <p:cNvSpPr>
            <a:spLocks noGrp="1"/>
          </p:cNvSpPr>
          <p:nvPr>
            <p:ph type="title"/>
          </p:nvPr>
        </p:nvSpPr>
        <p:spPr>
          <a:xfrm>
            <a:off x="1270000" y="254000"/>
            <a:ext cx="10464800" cy="2438400"/>
          </a:xfrm>
          <a:prstGeom prst="rect">
            <a:avLst/>
          </a:prstGeom>
        </p:spPr>
        <p:txBody>
          <a:bodyPr anchor="ctr">
            <a:normAutofit/>
          </a:bodyPr>
          <a:lstStyle/>
          <a:p>
            <a:r>
              <a:t>Title Text</a:t>
            </a:r>
          </a:p>
        </p:txBody>
      </p:sp>
      <p:sp>
        <p:nvSpPr>
          <p:cNvPr id="34" name="Shape 34"/>
          <p:cNvSpPr>
            <a:spLocks noGrp="1"/>
          </p:cNvSpPr>
          <p:nvPr>
            <p:ph type="body" idx="1"/>
          </p:nvPr>
        </p:nvSpPr>
        <p:spPr>
          <a:xfrm>
            <a:off x="1270000" y="2768600"/>
            <a:ext cx="10464800" cy="5715000"/>
          </a:xfrm>
          <a:prstGeom prst="rect">
            <a:avLst/>
          </a:prstGeom>
        </p:spPr>
        <p:txBody>
          <a:bodyPr anchor="ctr">
            <a:normAutofit/>
          </a:bodyPr>
          <a:lstStyle>
            <a:lvl1pPr marL="838200" indent="-571500" algn="l">
              <a:spcBef>
                <a:spcPts val="2400"/>
              </a:spcBef>
              <a:buSzPct val="171000"/>
              <a:buFont typeface="Gill Sans"/>
              <a:buChar char="•"/>
              <a:defRPr sz="4200"/>
            </a:lvl1pPr>
            <a:lvl2pPr marL="2044700" indent="-1333500" algn="l">
              <a:spcBef>
                <a:spcPts val="2400"/>
              </a:spcBef>
              <a:buSzPct val="171000"/>
              <a:buFont typeface="Gill Sans"/>
              <a:buChar char="•"/>
              <a:defRPr sz="4200"/>
            </a:lvl2pPr>
            <a:lvl3pPr marL="2489200" indent="-1333500" algn="l">
              <a:spcBef>
                <a:spcPts val="2400"/>
              </a:spcBef>
              <a:buSzPct val="171000"/>
              <a:buFont typeface="Gill Sans"/>
              <a:buChar char="•"/>
              <a:defRPr sz="4200"/>
            </a:lvl3pPr>
            <a:lvl4pPr marL="2933700" indent="-1333500" algn="l">
              <a:spcBef>
                <a:spcPts val="2400"/>
              </a:spcBef>
              <a:buSzPct val="171000"/>
              <a:buFont typeface="Gill Sans"/>
              <a:buChar char="•"/>
              <a:defRPr sz="4200"/>
            </a:lvl4pPr>
            <a:lvl5pPr marL="3378200" indent="-1333500" algn="l">
              <a:spcBef>
                <a:spcPts val="2400"/>
              </a:spcBef>
              <a:buSzPct val="171000"/>
              <a:buFont typeface="Gill Sans"/>
              <a:buChar char="•"/>
              <a:defRPr sz="4200"/>
            </a:lvl5pPr>
          </a:lstStyle>
          <a:p>
            <a:r>
              <a:t>Body Level One</a:t>
            </a:r>
          </a:p>
          <a:p>
            <a:pPr lvl="1"/>
            <a:r>
              <a:t>Body Level Two</a:t>
            </a:r>
          </a:p>
          <a:p>
            <a:pPr lvl="2"/>
            <a:r>
              <a:t>Body Level Three</a:t>
            </a:r>
          </a:p>
          <a:p>
            <a:pPr lvl="3"/>
            <a:r>
              <a:t>Body Level Four</a:t>
            </a:r>
          </a:p>
          <a:p>
            <a:pPr lvl="4"/>
            <a:r>
              <a:t>Body Level Five</a:t>
            </a:r>
          </a:p>
        </p:txBody>
      </p:sp>
      <p:sp>
        <p:nvSpPr>
          <p:cNvPr id="35" name="Shape 35"/>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DC8F1F6-962C-4275-ACBE-048F3058C64D}" type="datetimeFigureOut">
              <a:rPr lang="en-GB" smtClean="0"/>
              <a:pPr/>
              <a:t>21/04/2017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6CB4B4D-7CA3-9044-876B-883B54F8677D}"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27379" y="1507146"/>
            <a:ext cx="11054080" cy="2600960"/>
          </a:xfrm>
        </p:spPr>
        <p:txBody>
          <a:bodyPr vert="horz" anchor="b">
            <a:normAutofit/>
            <a:scene3d>
              <a:camera prst="orthographicFront"/>
              <a:lightRig rig="soft" dir="t"/>
            </a:scene3d>
            <a:sp3d prstMaterial="softEdge">
              <a:bevelT w="25400" h="25400"/>
            </a:sp3d>
          </a:bodyPr>
          <a:lstStyle>
            <a:lvl1pPr algn="r">
              <a:buNone/>
              <a:defRPr sz="6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578970" y="4169546"/>
            <a:ext cx="6502400" cy="2069174"/>
          </a:xfrm>
        </p:spPr>
        <p:txBody>
          <a:bodyPr lIns="130046" rIns="130046" anchor="t"/>
          <a:lstStyle>
            <a:lvl1pPr marL="0" indent="0" algn="l">
              <a:buNone/>
              <a:defRPr sz="3300">
                <a:solidFill>
                  <a:schemeClr val="tx1"/>
                </a:solidFill>
              </a:defRPr>
            </a:lvl1pPr>
            <a:lvl2pPr>
              <a:buNone/>
              <a:defRPr sz="2600">
                <a:solidFill>
                  <a:schemeClr val="tx1">
                    <a:tint val="75000"/>
                  </a:schemeClr>
                </a:solidFill>
              </a:defRPr>
            </a:lvl2pPr>
            <a:lvl3pPr>
              <a:buNone/>
              <a:defRPr sz="2300">
                <a:solidFill>
                  <a:schemeClr val="tx1">
                    <a:tint val="75000"/>
                  </a:schemeClr>
                </a:solidFill>
              </a:defRPr>
            </a:lvl3pPr>
            <a:lvl4pPr>
              <a:buNone/>
              <a:defRPr sz="2000">
                <a:solidFill>
                  <a:schemeClr val="tx1">
                    <a:tint val="75000"/>
                  </a:schemeClr>
                </a:solidFill>
              </a:defRPr>
            </a:lvl4pPr>
            <a:lvl5pPr>
              <a:buNone/>
              <a:defRPr sz="20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DC8F1F6-962C-4275-ACBE-048F3058C64D}" type="datetimeFigureOut">
              <a:rPr lang="en-GB" smtClean="0"/>
              <a:pPr/>
              <a:t>21/04/2017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6CB4B4D-7CA3-9044-876B-883B54F8677D}" type="slidenum">
              <a:rPr lang="en-GB" smtClean="0"/>
              <a:pPr/>
              <a:t>‹#›</a:t>
            </a:fld>
            <a:endParaRPr lang="en-GB"/>
          </a:p>
        </p:txBody>
      </p:sp>
      <p:sp>
        <p:nvSpPr>
          <p:cNvPr id="7" name="Chevron 6"/>
          <p:cNvSpPr/>
          <p:nvPr/>
        </p:nvSpPr>
        <p:spPr>
          <a:xfrm>
            <a:off x="5172167" y="4274449"/>
            <a:ext cx="260096" cy="32512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30046" tIns="65023" rIns="130046" bIns="65023" anchor="ctr"/>
          <a:lstStyle>
            <a:extLst/>
          </a:lstStyle>
          <a:p>
            <a:pPr algn="l" eaLnBrk="1" latinLnBrk="0" hangingPunct="1"/>
            <a:endParaRPr kumimoji="0" lang="en-US"/>
          </a:p>
        </p:txBody>
      </p:sp>
      <p:sp>
        <p:nvSpPr>
          <p:cNvPr id="8" name="Chevron 7"/>
          <p:cNvSpPr/>
          <p:nvPr/>
        </p:nvSpPr>
        <p:spPr>
          <a:xfrm>
            <a:off x="4907042" y="4274449"/>
            <a:ext cx="260096" cy="32512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30046" tIns="65023" rIns="130046" bIns="65023"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50240" y="2106778"/>
            <a:ext cx="5743787" cy="6436925"/>
          </a:xfrm>
        </p:spPr>
        <p:txBody>
          <a:bodyPr/>
          <a:lstStyle>
            <a:lvl1pPr>
              <a:defRPr sz="4000"/>
            </a:lvl1pPr>
            <a:lvl2pPr>
              <a:defRPr sz="3400"/>
            </a:lvl2pPr>
            <a:lvl3pPr>
              <a:defRPr sz="2800"/>
            </a:lvl3pPr>
            <a:lvl4pPr>
              <a:defRPr sz="2600"/>
            </a:lvl4pPr>
            <a:lvl5pPr>
              <a:defRPr sz="2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610773" y="2106778"/>
            <a:ext cx="5743787" cy="6436925"/>
          </a:xfrm>
        </p:spPr>
        <p:txBody>
          <a:bodyPr/>
          <a:lstStyle>
            <a:lvl1pPr>
              <a:defRPr sz="4000"/>
            </a:lvl1pPr>
            <a:lvl2pPr>
              <a:defRPr sz="3400"/>
            </a:lvl2pPr>
            <a:lvl3pPr>
              <a:defRPr sz="2800"/>
            </a:lvl3pPr>
            <a:lvl4pPr>
              <a:defRPr sz="2600"/>
            </a:lvl4pPr>
            <a:lvl5pPr>
              <a:defRPr sz="2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DC8F1F6-962C-4275-ACBE-048F3058C64D}" type="datetimeFigureOut">
              <a:rPr lang="en-GB" smtClean="0"/>
              <a:pPr/>
              <a:t>21/04/2017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86CB4B4D-7CA3-9044-876B-883B54F8677D}"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50240" y="388338"/>
            <a:ext cx="11704320" cy="16256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50240" y="7694507"/>
            <a:ext cx="5746045" cy="1083733"/>
          </a:xfrm>
          <a:solidFill>
            <a:schemeClr val="accent1"/>
          </a:solidFill>
          <a:ln w="9652">
            <a:solidFill>
              <a:schemeClr val="accent1"/>
            </a:solidFill>
            <a:miter lim="800000"/>
          </a:ln>
        </p:spPr>
        <p:txBody>
          <a:bodyPr lIns="260092" anchor="ctr"/>
          <a:lstStyle>
            <a:lvl1pPr marL="0" indent="0">
              <a:buNone/>
              <a:defRPr sz="3400" b="0">
                <a:solidFill>
                  <a:schemeClr val="bg1"/>
                </a:solidFill>
              </a:defRPr>
            </a:lvl1pPr>
            <a:lvl2pPr>
              <a:buNone/>
              <a:defRPr sz="2800" b="1"/>
            </a:lvl2pPr>
            <a:lvl3pPr>
              <a:buNone/>
              <a:defRPr sz="2600" b="1"/>
            </a:lvl3pPr>
            <a:lvl4pPr>
              <a:buNone/>
              <a:defRPr sz="2300" b="1"/>
            </a:lvl4pPr>
            <a:lvl5pPr>
              <a:buNone/>
              <a:defRPr sz="23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06260" y="7694507"/>
            <a:ext cx="5748302" cy="1083733"/>
          </a:xfrm>
          <a:solidFill>
            <a:schemeClr val="accent1"/>
          </a:solidFill>
          <a:ln w="9652">
            <a:solidFill>
              <a:schemeClr val="accent1"/>
            </a:solidFill>
            <a:miter lim="800000"/>
          </a:ln>
        </p:spPr>
        <p:txBody>
          <a:bodyPr lIns="260092" anchor="ctr"/>
          <a:lstStyle>
            <a:lvl1pPr marL="0" indent="0">
              <a:buNone/>
              <a:defRPr sz="3400" b="0">
                <a:solidFill>
                  <a:schemeClr val="bg1"/>
                </a:solidFill>
              </a:defRPr>
            </a:lvl1pPr>
            <a:lvl2pPr>
              <a:buNone/>
              <a:defRPr sz="2800" b="1"/>
            </a:lvl2pPr>
            <a:lvl3pPr>
              <a:buNone/>
              <a:defRPr sz="2600" b="1"/>
            </a:lvl3pPr>
            <a:lvl4pPr>
              <a:buNone/>
              <a:defRPr sz="2300" b="1"/>
            </a:lvl4pPr>
            <a:lvl5pPr>
              <a:buNone/>
              <a:defRPr sz="23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50240" y="2054108"/>
            <a:ext cx="5746045" cy="5606063"/>
          </a:xfrm>
          <a:ln>
            <a:noFill/>
            <a:prstDash val="sysDash"/>
            <a:miter lim="800000"/>
          </a:ln>
        </p:spPr>
        <p:txBody>
          <a:bodyPr/>
          <a:lstStyle>
            <a:lvl1pPr>
              <a:defRPr sz="3400"/>
            </a:lvl1pPr>
            <a:lvl2pPr>
              <a:defRPr sz="2800"/>
            </a:lvl2pPr>
            <a:lvl3pPr>
              <a:defRPr sz="2600"/>
            </a:lvl3pPr>
            <a:lvl4pPr>
              <a:defRPr sz="2300"/>
            </a:lvl4pPr>
            <a:lvl5pPr>
              <a:defRPr sz="23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606259" y="2054108"/>
            <a:ext cx="5748302" cy="5606063"/>
          </a:xfrm>
          <a:ln>
            <a:noFill/>
            <a:prstDash val="sysDash"/>
            <a:miter lim="800000"/>
          </a:ln>
        </p:spPr>
        <p:txBody>
          <a:bodyPr/>
          <a:lstStyle>
            <a:lvl1pPr>
              <a:spcBef>
                <a:spcPts val="0"/>
              </a:spcBef>
              <a:defRPr sz="3400"/>
            </a:lvl1pPr>
            <a:lvl2pPr>
              <a:defRPr sz="2800"/>
            </a:lvl2pPr>
            <a:lvl3pPr>
              <a:defRPr sz="2600"/>
            </a:lvl3pPr>
            <a:lvl4pPr>
              <a:defRPr sz="2300"/>
            </a:lvl4pPr>
            <a:lvl5pPr>
              <a:defRPr sz="23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DC8F1F6-962C-4275-ACBE-048F3058C64D}" type="datetimeFigureOut">
              <a:rPr lang="en-GB" smtClean="0"/>
              <a:pPr/>
              <a:t>21/04/2017</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86CB4B4D-7CA3-9044-876B-883B54F8677D}"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DC8F1F6-962C-4275-ACBE-048F3058C64D}" type="datetimeFigureOut">
              <a:rPr lang="en-GB" smtClean="0"/>
              <a:pPr/>
              <a:t>21/04/2017</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86CB4B4D-7CA3-9044-876B-883B54F8677D}"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DC8F1F6-962C-4275-ACBE-048F3058C64D}" type="datetimeFigureOut">
              <a:rPr lang="en-GB" smtClean="0"/>
              <a:pPr/>
              <a:t>21/04/2017</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86CB4B4D-7CA3-9044-876B-883B54F8677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300480" y="6935893"/>
            <a:ext cx="10640748" cy="650240"/>
          </a:xfrm>
        </p:spPr>
        <p:txBody>
          <a:bodyPr vert="horz" anchor="t">
            <a:noAutofit/>
            <a:sp3d prstMaterial="softEdge">
              <a:bevelT w="0" h="0"/>
            </a:sp3d>
          </a:bodyPr>
          <a:lstStyle>
            <a:lvl1pPr algn="r">
              <a:buNone/>
              <a:defRPr sz="36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285653" y="7616145"/>
            <a:ext cx="5652753" cy="1300480"/>
          </a:xfrm>
        </p:spPr>
        <p:txBody>
          <a:bodyPr/>
          <a:lstStyle>
            <a:lvl1pPr marL="0" indent="0" algn="r">
              <a:buNone/>
              <a:defRPr sz="2300"/>
            </a:lvl1pPr>
            <a:lvl2pPr>
              <a:buNone/>
              <a:defRPr sz="1700"/>
            </a:lvl2pPr>
            <a:lvl3pPr>
              <a:buNone/>
              <a:defRPr sz="1400"/>
            </a:lvl3pPr>
            <a:lvl4pPr>
              <a:buNone/>
              <a:defRPr sz="1300"/>
            </a:lvl4pPr>
            <a:lvl5pPr>
              <a:buNone/>
              <a:defRPr sz="13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300480" y="390144"/>
            <a:ext cx="10637926" cy="6502400"/>
          </a:xfrm>
        </p:spPr>
        <p:txBody>
          <a:bodyPr/>
          <a:lstStyle>
            <a:lvl1pPr>
              <a:defRPr sz="4600"/>
            </a:lvl1pPr>
            <a:lvl2pPr>
              <a:defRPr sz="4000"/>
            </a:lvl2pPr>
            <a:lvl3pPr>
              <a:defRPr sz="3400"/>
            </a:lvl3pPr>
            <a:lvl4pPr>
              <a:defRPr sz="2800"/>
            </a:lvl4pPr>
            <a:lvl5pPr>
              <a:defRPr sz="2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9567334" y="9113520"/>
            <a:ext cx="2731008" cy="520192"/>
          </a:xfrm>
        </p:spPr>
        <p:txBody>
          <a:bodyPr/>
          <a:lstStyle>
            <a:extLst/>
          </a:lstStyle>
          <a:p>
            <a:fld id="{5DC8F1F6-962C-4275-ACBE-048F3058C64D}" type="datetimeFigureOut">
              <a:rPr lang="en-GB" smtClean="0"/>
              <a:pPr/>
              <a:t>21/04/2017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86CB4B4D-7CA3-9044-876B-883B54F8677D}"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23086" y="7741727"/>
            <a:ext cx="10187093" cy="921930"/>
          </a:xfrm>
          <a:noFill/>
        </p:spPr>
        <p:txBody>
          <a:bodyPr lIns="130046" tIns="0" rIns="130046" anchor="t"/>
          <a:lstStyle>
            <a:lvl1pPr marL="0" marR="26009" indent="0" algn="r">
              <a:buNone/>
              <a:defRPr sz="2000"/>
            </a:lvl1pPr>
            <a:lvl2pPr>
              <a:defRPr sz="1700"/>
            </a:lvl2pPr>
            <a:lvl3pPr>
              <a:defRPr sz="1400"/>
            </a:lvl3pPr>
            <a:lvl4pPr>
              <a:defRPr sz="1300"/>
            </a:lvl4pPr>
            <a:lvl5pPr>
              <a:defRPr sz="13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25120" y="270177"/>
            <a:ext cx="12354560" cy="6242304"/>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46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DC8F1F6-962C-4275-ACBE-048F3058C64D}" type="datetimeFigureOut">
              <a:rPr lang="en-GB" smtClean="0"/>
              <a:pPr/>
              <a:t>21/04/2017</a:t>
            </a:fld>
            <a:endParaRPr lang="en-GB"/>
          </a:p>
        </p:txBody>
      </p:sp>
      <p:sp>
        <p:nvSpPr>
          <p:cNvPr id="6" name="Footer Placeholder 5"/>
          <p:cNvSpPr>
            <a:spLocks noGrp="1"/>
          </p:cNvSpPr>
          <p:nvPr>
            <p:ph type="ftr" sz="quarter" idx="11"/>
          </p:nvPr>
        </p:nvSpPr>
        <p:spPr>
          <a:xfrm>
            <a:off x="6229436" y="9113521"/>
            <a:ext cx="3343191" cy="519289"/>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6CB4B4D-7CA3-9044-876B-883B54F8677D}" type="slidenum">
              <a:rPr lang="en-GB" smtClean="0"/>
              <a:pPr/>
              <a:t>‹#›</a:t>
            </a:fld>
            <a:endParaRPr lang="en-GB"/>
          </a:p>
        </p:txBody>
      </p:sp>
      <p:sp>
        <p:nvSpPr>
          <p:cNvPr id="2" name="Title 1"/>
          <p:cNvSpPr>
            <a:spLocks noGrp="1"/>
          </p:cNvSpPr>
          <p:nvPr>
            <p:ph type="title"/>
          </p:nvPr>
        </p:nvSpPr>
        <p:spPr>
          <a:xfrm>
            <a:off x="325120" y="6919284"/>
            <a:ext cx="11485059" cy="800245"/>
          </a:xfrm>
          <a:noFill/>
        </p:spPr>
        <p:txBody>
          <a:bodyPr anchor="t">
            <a:sp3d prstMaterial="softEdge"/>
          </a:bodyPr>
          <a:lstStyle>
            <a:lvl1pPr marR="0" algn="r">
              <a:buNone/>
              <a:defRPr sz="43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0077" y="8455020"/>
            <a:ext cx="7026665" cy="1309975"/>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130046" tIns="65023" rIns="130046" bIns="65023" anchor="t" compatLnSpc="1"/>
          <a:lstStyle>
            <a:extLst/>
          </a:lstStyle>
          <a:p>
            <a:endParaRPr kumimoji="0" lang="en-US"/>
          </a:p>
        </p:txBody>
      </p:sp>
      <p:sp>
        <p:nvSpPr>
          <p:cNvPr id="9" name="Freeform 8"/>
          <p:cNvSpPr>
            <a:spLocks/>
          </p:cNvSpPr>
          <p:nvPr/>
        </p:nvSpPr>
        <p:spPr bwMode="auto">
          <a:xfrm>
            <a:off x="690798" y="8446594"/>
            <a:ext cx="5248641" cy="132757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130046" tIns="65023" rIns="130046" bIns="65023" anchor="t" compatLnSpc="1"/>
          <a:lstStyle>
            <a:extLst/>
          </a:lstStyle>
          <a:p>
            <a:endParaRPr kumimoji="0" lang="en-US"/>
          </a:p>
        </p:txBody>
      </p:sp>
      <p:sp>
        <p:nvSpPr>
          <p:cNvPr id="10" name="Right Triangle 9"/>
          <p:cNvSpPr>
            <a:spLocks/>
          </p:cNvSpPr>
          <p:nvPr/>
        </p:nvSpPr>
        <p:spPr bwMode="auto">
          <a:xfrm>
            <a:off x="-8593" y="8236449"/>
            <a:ext cx="4838847" cy="1537234"/>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130046" tIns="65023" rIns="130046" bIns="65023" anchor="ctr" compatLnSpc="1"/>
          <a:lstStyle>
            <a:extLst/>
          </a:lstStyle>
          <a:p>
            <a:pPr algn="ctr" eaLnBrk="1" latinLnBrk="0" hangingPunct="1"/>
            <a:endParaRPr kumimoji="0" lang="en-US"/>
          </a:p>
        </p:txBody>
      </p:sp>
      <p:cxnSp>
        <p:nvCxnSpPr>
          <p:cNvPr id="11" name="Straight Connector 10"/>
          <p:cNvCxnSpPr/>
          <p:nvPr/>
        </p:nvCxnSpPr>
        <p:spPr>
          <a:xfrm>
            <a:off x="-13137" y="8231450"/>
            <a:ext cx="4843391" cy="154223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2322293" y="7094670"/>
            <a:ext cx="260096" cy="32512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30046" tIns="65023" rIns="130046" bIns="65023" anchor="ctr"/>
          <a:lstStyle>
            <a:extLst/>
          </a:lstStyle>
          <a:p>
            <a:pPr algn="l" eaLnBrk="1" latinLnBrk="0" hangingPunct="1"/>
            <a:endParaRPr kumimoji="0" lang="en-US"/>
          </a:p>
        </p:txBody>
      </p:sp>
      <p:sp>
        <p:nvSpPr>
          <p:cNvPr id="13" name="Chevron 12"/>
          <p:cNvSpPr/>
          <p:nvPr/>
        </p:nvSpPr>
        <p:spPr>
          <a:xfrm>
            <a:off x="12057168" y="7094670"/>
            <a:ext cx="260096" cy="32512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30046" tIns="65023" rIns="130046" bIns="65023"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0077" y="8455020"/>
            <a:ext cx="7026665" cy="1309975"/>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130046" tIns="65023" rIns="130046" bIns="65023" anchor="t" compatLnSpc="1"/>
          <a:lstStyle>
            <a:extLst/>
          </a:lstStyle>
          <a:p>
            <a:endParaRPr kumimoji="0" lang="en-US"/>
          </a:p>
        </p:txBody>
      </p:sp>
      <p:sp>
        <p:nvSpPr>
          <p:cNvPr id="12" name="Freeform 11"/>
          <p:cNvSpPr>
            <a:spLocks/>
          </p:cNvSpPr>
          <p:nvPr/>
        </p:nvSpPr>
        <p:spPr bwMode="auto">
          <a:xfrm>
            <a:off x="690798" y="8446594"/>
            <a:ext cx="5248641" cy="132757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130046" tIns="65023" rIns="130046" bIns="65023" anchor="t" compatLnSpc="1"/>
          <a:lstStyle>
            <a:extLst/>
          </a:lstStyle>
          <a:p>
            <a:endParaRPr kumimoji="0" lang="en-US"/>
          </a:p>
        </p:txBody>
      </p:sp>
      <p:sp>
        <p:nvSpPr>
          <p:cNvPr id="14" name="Right Triangle 13"/>
          <p:cNvSpPr>
            <a:spLocks/>
          </p:cNvSpPr>
          <p:nvPr/>
        </p:nvSpPr>
        <p:spPr bwMode="auto">
          <a:xfrm>
            <a:off x="-8593" y="8236449"/>
            <a:ext cx="4838847" cy="1537234"/>
          </a:xfrm>
          <a:prstGeom prst="rtTriangle">
            <a:avLst/>
          </a:prstGeom>
          <a:blipFill>
            <a:blip r:embed="rId15"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130046" tIns="65023" rIns="130046" bIns="65023" anchor="ctr" compatLnSpc="1"/>
          <a:lstStyle>
            <a:extLst/>
          </a:lstStyle>
          <a:p>
            <a:pPr algn="ctr" eaLnBrk="1" latinLnBrk="0" hangingPunct="1"/>
            <a:endParaRPr kumimoji="0" lang="en-US"/>
          </a:p>
        </p:txBody>
      </p:sp>
      <p:cxnSp>
        <p:nvCxnSpPr>
          <p:cNvPr id="15" name="Straight Connector 14"/>
          <p:cNvCxnSpPr/>
          <p:nvPr/>
        </p:nvCxnSpPr>
        <p:spPr>
          <a:xfrm>
            <a:off x="-13137" y="8231450"/>
            <a:ext cx="4843391" cy="154223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50240" y="390596"/>
            <a:ext cx="11704320" cy="1625600"/>
          </a:xfrm>
          <a:prstGeom prst="rect">
            <a:avLst/>
          </a:prstGeom>
        </p:spPr>
        <p:txBody>
          <a:bodyPr vert="horz" lIns="130046" tIns="65023" rIns="130046" bIns="65023"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50240" y="2106778"/>
            <a:ext cx="11704320" cy="6436925"/>
          </a:xfrm>
          <a:prstGeom prst="rect">
            <a:avLst/>
          </a:prstGeom>
        </p:spPr>
        <p:txBody>
          <a:bodyPr vert="horz" lIns="130046" tIns="65023" rIns="130046" bIns="65023">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9567334" y="9113520"/>
            <a:ext cx="2731008" cy="520192"/>
          </a:xfrm>
          <a:prstGeom prst="rect">
            <a:avLst/>
          </a:prstGeom>
        </p:spPr>
        <p:txBody>
          <a:bodyPr vert="horz" lIns="130046" tIns="65023" rIns="130046" bIns="65023" anchor="b"/>
          <a:lstStyle>
            <a:lvl1pPr algn="l" eaLnBrk="1" latinLnBrk="0" hangingPunct="1">
              <a:defRPr kumimoji="0" sz="1400">
                <a:solidFill>
                  <a:schemeClr val="tx1"/>
                </a:solidFill>
              </a:defRPr>
            </a:lvl1pPr>
            <a:extLst/>
          </a:lstStyle>
          <a:p>
            <a:fld id="{5DC8F1F6-962C-4275-ACBE-048F3058C64D}" type="datetimeFigureOut">
              <a:rPr lang="en-GB" smtClean="0"/>
              <a:pPr/>
              <a:t>21/04/2017</a:t>
            </a:fld>
            <a:endParaRPr lang="en-GB"/>
          </a:p>
        </p:txBody>
      </p:sp>
      <p:sp>
        <p:nvSpPr>
          <p:cNvPr id="22" name="Footer Placeholder 21"/>
          <p:cNvSpPr>
            <a:spLocks noGrp="1"/>
          </p:cNvSpPr>
          <p:nvPr>
            <p:ph type="ftr" sz="quarter" idx="3"/>
          </p:nvPr>
        </p:nvSpPr>
        <p:spPr>
          <a:xfrm>
            <a:off x="6229436" y="9113521"/>
            <a:ext cx="3343191" cy="519289"/>
          </a:xfrm>
          <a:prstGeom prst="rect">
            <a:avLst/>
          </a:prstGeom>
        </p:spPr>
        <p:txBody>
          <a:bodyPr vert="horz" lIns="130046" tIns="65023" rIns="130046" bIns="65023" anchor="b"/>
          <a:lstStyle>
            <a:lvl1pPr algn="r" eaLnBrk="1" latinLnBrk="0" hangingPunct="1">
              <a:defRPr kumimoji="0" sz="1400">
                <a:solidFill>
                  <a:schemeClr val="tx1"/>
                </a:solidFill>
              </a:defRPr>
            </a:lvl1pPr>
            <a:extLst/>
          </a:lstStyle>
          <a:p>
            <a:endParaRPr lang="en-GB"/>
          </a:p>
        </p:txBody>
      </p:sp>
      <p:sp>
        <p:nvSpPr>
          <p:cNvPr id="18" name="Slide Number Placeholder 17"/>
          <p:cNvSpPr>
            <a:spLocks noGrp="1"/>
          </p:cNvSpPr>
          <p:nvPr>
            <p:ph type="sldNum" sz="quarter" idx="4"/>
          </p:nvPr>
        </p:nvSpPr>
        <p:spPr>
          <a:xfrm>
            <a:off x="12298342" y="9113521"/>
            <a:ext cx="520192" cy="519289"/>
          </a:xfrm>
          <a:prstGeom prst="rect">
            <a:avLst/>
          </a:prstGeom>
        </p:spPr>
        <p:txBody>
          <a:bodyPr vert="horz" lIns="130046" tIns="65023" rIns="130046" bIns="65023" anchor="b"/>
          <a:lstStyle>
            <a:lvl1pPr algn="r" eaLnBrk="1" latinLnBrk="0" hangingPunct="1">
              <a:defRPr kumimoji="0" sz="1400" b="0">
                <a:solidFill>
                  <a:schemeClr val="tx1"/>
                </a:solidFill>
              </a:defRPr>
            </a:lvl1pPr>
            <a:extLst/>
          </a:lstStyle>
          <a:p>
            <a:fld id="{86CB4B4D-7CA3-9044-876B-883B54F8677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916"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 id="2147483927" r:id="rId12"/>
    <p:sldLayoutId id="2147483928" r:id="rId13"/>
  </p:sldLayoutIdLst>
  <p:txStyles>
    <p:titleStyle>
      <a:lvl1pPr algn="l" rtl="0" eaLnBrk="1" latinLnBrk="0" hangingPunct="1">
        <a:spcBef>
          <a:spcPct val="0"/>
        </a:spcBef>
        <a:buNone/>
        <a:defRPr kumimoji="0" sz="58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520184" indent="-364129" algn="l" rtl="0" eaLnBrk="1" latinLnBrk="0" hangingPunct="1">
        <a:spcBef>
          <a:spcPts val="569"/>
        </a:spcBef>
        <a:spcAft>
          <a:spcPts val="0"/>
        </a:spcAft>
        <a:buClr>
          <a:schemeClr val="accent1"/>
        </a:buClr>
        <a:buSzPct val="68000"/>
        <a:buFont typeface="Wingdings 3"/>
        <a:buChar char=""/>
        <a:defRPr kumimoji="0" sz="3800" kern="1200">
          <a:solidFill>
            <a:schemeClr val="tx1"/>
          </a:solidFill>
          <a:latin typeface="+mn-lt"/>
          <a:ea typeface="+mn-ea"/>
          <a:cs typeface="+mn-cs"/>
        </a:defRPr>
      </a:lvl1pPr>
      <a:lvl2pPr marL="884313" indent="-325115" algn="l" rtl="0" eaLnBrk="1" latinLnBrk="0" hangingPunct="1">
        <a:spcBef>
          <a:spcPts val="461"/>
        </a:spcBef>
        <a:buClr>
          <a:schemeClr val="accent1"/>
        </a:buClr>
        <a:buFont typeface="Verdana"/>
        <a:buChar char="◦"/>
        <a:defRPr kumimoji="0" sz="3300" kern="1200">
          <a:solidFill>
            <a:schemeClr val="tx1"/>
          </a:solidFill>
          <a:latin typeface="+mn-lt"/>
          <a:ea typeface="+mn-ea"/>
          <a:cs typeface="+mn-cs"/>
        </a:defRPr>
      </a:lvl2pPr>
      <a:lvl3pPr marL="1222432" indent="-325115" algn="l" rtl="0" eaLnBrk="1" latinLnBrk="0" hangingPunct="1">
        <a:spcBef>
          <a:spcPts val="498"/>
        </a:spcBef>
        <a:buClr>
          <a:schemeClr val="accent2"/>
        </a:buClr>
        <a:buSzPct val="100000"/>
        <a:buFont typeface="Wingdings 2"/>
        <a:buChar char=""/>
        <a:defRPr kumimoji="0" sz="3000" kern="1200">
          <a:solidFill>
            <a:schemeClr val="tx1"/>
          </a:solidFill>
          <a:latin typeface="+mn-lt"/>
          <a:ea typeface="+mn-ea"/>
          <a:cs typeface="+mn-cs"/>
        </a:defRPr>
      </a:lvl3pPr>
      <a:lvl4pPr marL="1625575" indent="-325115" algn="l" rtl="0" eaLnBrk="1" latinLnBrk="0" hangingPunct="1">
        <a:spcBef>
          <a:spcPts val="498"/>
        </a:spcBef>
        <a:buClr>
          <a:schemeClr val="accent2"/>
        </a:buClr>
        <a:buFont typeface="Wingdings 2"/>
        <a:buChar char=""/>
        <a:defRPr kumimoji="0" sz="2700" kern="1200">
          <a:solidFill>
            <a:schemeClr val="tx1"/>
          </a:solidFill>
          <a:latin typeface="+mn-lt"/>
          <a:ea typeface="+mn-ea"/>
          <a:cs typeface="+mn-cs"/>
        </a:defRPr>
      </a:lvl4pPr>
      <a:lvl5pPr marL="1950690" indent="-325115" algn="l" rtl="0" eaLnBrk="1" latinLnBrk="0" hangingPunct="1">
        <a:spcBef>
          <a:spcPts val="498"/>
        </a:spcBef>
        <a:buClr>
          <a:schemeClr val="accent2"/>
        </a:buClr>
        <a:buFont typeface="Wingdings 2"/>
        <a:buChar char=""/>
        <a:defRPr kumimoji="0" sz="2600" kern="1200">
          <a:solidFill>
            <a:schemeClr val="tx1"/>
          </a:solidFill>
          <a:latin typeface="+mn-lt"/>
          <a:ea typeface="+mn-ea"/>
          <a:cs typeface="+mn-cs"/>
        </a:defRPr>
      </a:lvl5pPr>
      <a:lvl6pPr marL="2275804" indent="-325115" algn="l" rtl="0" eaLnBrk="1" latinLnBrk="0" hangingPunct="1">
        <a:spcBef>
          <a:spcPts val="498"/>
        </a:spcBef>
        <a:buClr>
          <a:schemeClr val="accent3"/>
        </a:buClr>
        <a:buFont typeface="Wingdings 2"/>
        <a:buChar char=""/>
        <a:defRPr kumimoji="0" sz="2600" kern="1200">
          <a:solidFill>
            <a:schemeClr val="tx1"/>
          </a:solidFill>
          <a:latin typeface="+mn-lt"/>
          <a:ea typeface="+mn-ea"/>
          <a:cs typeface="+mn-cs"/>
        </a:defRPr>
      </a:lvl6pPr>
      <a:lvl7pPr marL="2600919" indent="-325115" algn="l" rtl="0" eaLnBrk="1" latinLnBrk="0" hangingPunct="1">
        <a:spcBef>
          <a:spcPts val="498"/>
        </a:spcBef>
        <a:buClr>
          <a:schemeClr val="accent3"/>
        </a:buClr>
        <a:buFont typeface="Wingdings 2"/>
        <a:buChar char=""/>
        <a:defRPr kumimoji="0" sz="2300" kern="1200">
          <a:solidFill>
            <a:schemeClr val="tx1"/>
          </a:solidFill>
          <a:latin typeface="+mn-lt"/>
          <a:ea typeface="+mn-ea"/>
          <a:cs typeface="+mn-cs"/>
        </a:defRPr>
      </a:lvl7pPr>
      <a:lvl8pPr marL="2926034" indent="-325115" algn="l" rtl="0" eaLnBrk="1" latinLnBrk="0" hangingPunct="1">
        <a:spcBef>
          <a:spcPts val="498"/>
        </a:spcBef>
        <a:buClr>
          <a:schemeClr val="accent3"/>
        </a:buClr>
        <a:buFont typeface="Wingdings 2"/>
        <a:buChar char=""/>
        <a:defRPr kumimoji="0" sz="2300" kern="1200">
          <a:solidFill>
            <a:schemeClr val="tx1"/>
          </a:solidFill>
          <a:latin typeface="+mn-lt"/>
          <a:ea typeface="+mn-ea"/>
          <a:cs typeface="+mn-cs"/>
        </a:defRPr>
      </a:lvl8pPr>
      <a:lvl9pPr marL="3251149" indent="-325115" algn="l" rtl="0" eaLnBrk="1" latinLnBrk="0" hangingPunct="1">
        <a:spcBef>
          <a:spcPts val="498"/>
        </a:spcBef>
        <a:buClr>
          <a:schemeClr val="accent3"/>
        </a:buClr>
        <a:buFont typeface="Wingdings 2"/>
        <a:buChar char=""/>
        <a:defRPr kumimoji="0" sz="23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650230" algn="l" rtl="0" eaLnBrk="1" latinLnBrk="0" hangingPunct="1">
        <a:defRPr kumimoji="0" kern="1200">
          <a:solidFill>
            <a:schemeClr val="tx1"/>
          </a:solidFill>
          <a:latin typeface="+mn-lt"/>
          <a:ea typeface="+mn-ea"/>
          <a:cs typeface="+mn-cs"/>
        </a:defRPr>
      </a:lvl2pPr>
      <a:lvl3pPr marL="1300460" algn="l" rtl="0" eaLnBrk="1" latinLnBrk="0" hangingPunct="1">
        <a:defRPr kumimoji="0" kern="1200">
          <a:solidFill>
            <a:schemeClr val="tx1"/>
          </a:solidFill>
          <a:latin typeface="+mn-lt"/>
          <a:ea typeface="+mn-ea"/>
          <a:cs typeface="+mn-cs"/>
        </a:defRPr>
      </a:lvl3pPr>
      <a:lvl4pPr marL="1950690" algn="l" rtl="0" eaLnBrk="1" latinLnBrk="0" hangingPunct="1">
        <a:defRPr kumimoji="0" kern="1200">
          <a:solidFill>
            <a:schemeClr val="tx1"/>
          </a:solidFill>
          <a:latin typeface="+mn-lt"/>
          <a:ea typeface="+mn-ea"/>
          <a:cs typeface="+mn-cs"/>
        </a:defRPr>
      </a:lvl4pPr>
      <a:lvl5pPr marL="2600919" algn="l" rtl="0" eaLnBrk="1" latinLnBrk="0" hangingPunct="1">
        <a:defRPr kumimoji="0" kern="1200">
          <a:solidFill>
            <a:schemeClr val="tx1"/>
          </a:solidFill>
          <a:latin typeface="+mn-lt"/>
          <a:ea typeface="+mn-ea"/>
          <a:cs typeface="+mn-cs"/>
        </a:defRPr>
      </a:lvl5pPr>
      <a:lvl6pPr marL="3251149" algn="l" rtl="0" eaLnBrk="1" latinLnBrk="0" hangingPunct="1">
        <a:defRPr kumimoji="0" kern="1200">
          <a:solidFill>
            <a:schemeClr val="tx1"/>
          </a:solidFill>
          <a:latin typeface="+mn-lt"/>
          <a:ea typeface="+mn-ea"/>
          <a:cs typeface="+mn-cs"/>
        </a:defRPr>
      </a:lvl6pPr>
      <a:lvl7pPr marL="3901379" algn="l" rtl="0" eaLnBrk="1" latinLnBrk="0" hangingPunct="1">
        <a:defRPr kumimoji="0" kern="1200">
          <a:solidFill>
            <a:schemeClr val="tx1"/>
          </a:solidFill>
          <a:latin typeface="+mn-lt"/>
          <a:ea typeface="+mn-ea"/>
          <a:cs typeface="+mn-cs"/>
        </a:defRPr>
      </a:lvl7pPr>
      <a:lvl8pPr marL="4551609" algn="l" rtl="0" eaLnBrk="1" latinLnBrk="0" hangingPunct="1">
        <a:defRPr kumimoji="0" kern="1200">
          <a:solidFill>
            <a:schemeClr val="tx1"/>
          </a:solidFill>
          <a:latin typeface="+mn-lt"/>
          <a:ea typeface="+mn-ea"/>
          <a:cs typeface="+mn-cs"/>
        </a:defRPr>
      </a:lvl8pPr>
      <a:lvl9pPr marL="5201839"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hape 129"/>
          <p:cNvSpPr>
            <a:spLocks noGrp="1"/>
          </p:cNvSpPr>
          <p:nvPr>
            <p:ph type="ctrTitle" idx="4294967295"/>
          </p:nvPr>
        </p:nvSpPr>
        <p:spPr>
          <a:xfrm>
            <a:off x="0" y="1638300"/>
            <a:ext cx="10464800" cy="3302000"/>
          </a:xfrm>
          <a:prstGeom prst="rect">
            <a:avLst/>
          </a:prstGeom>
        </p:spPr>
        <p:txBody>
          <a:bodyPr>
            <a:normAutofit/>
          </a:bodyPr>
          <a:lstStyle/>
          <a:p>
            <a:r>
              <a:t>Higher Media</a:t>
            </a:r>
          </a:p>
        </p:txBody>
      </p:sp>
      <p:sp>
        <p:nvSpPr>
          <p:cNvPr id="130" name="Shape 130"/>
          <p:cNvSpPr>
            <a:spLocks noGrp="1"/>
          </p:cNvSpPr>
          <p:nvPr>
            <p:ph type="subTitle" sz="quarter" idx="4294967295"/>
          </p:nvPr>
        </p:nvSpPr>
        <p:spPr>
          <a:xfrm>
            <a:off x="0" y="5029200"/>
            <a:ext cx="10464800" cy="1130300"/>
          </a:xfrm>
          <a:prstGeom prst="rect">
            <a:avLst/>
          </a:prstGeom>
        </p:spPr>
        <p:txBody>
          <a:bodyPr>
            <a:normAutofit/>
          </a:bodyPr>
          <a:lstStyle/>
          <a:p>
            <a:r>
              <a:rPr lang="en-GB" dirty="0" smtClean="0"/>
              <a:t>Exam</a:t>
            </a:r>
            <a:r>
              <a:rPr dirty="0" smtClean="0"/>
              <a:t> </a:t>
            </a:r>
            <a:r>
              <a:rPr dirty="0"/>
              <a:t>revision</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a:spLocks noGrp="1"/>
          </p:cNvSpPr>
          <p:nvPr>
            <p:ph type="title"/>
          </p:nvPr>
        </p:nvSpPr>
        <p:spPr>
          <a:xfrm>
            <a:off x="1270000" y="254000"/>
            <a:ext cx="10464800" cy="1556098"/>
          </a:xfrm>
          <a:prstGeom prst="rect">
            <a:avLst/>
          </a:prstGeom>
        </p:spPr>
        <p:txBody>
          <a:bodyPr anchor="t"/>
          <a:lstStyle/>
          <a:p>
            <a:r>
              <a:rPr sz="5000" dirty="0"/>
              <a:t>Practice Question</a:t>
            </a:r>
            <a:r>
              <a:rPr dirty="0"/>
              <a:t> </a:t>
            </a:r>
            <a:r>
              <a:rPr lang="en-GB" dirty="0" smtClean="0"/>
              <a:t>- Plan</a:t>
            </a:r>
            <a:endParaRPr dirty="0"/>
          </a:p>
        </p:txBody>
      </p:sp>
      <p:sp>
        <p:nvSpPr>
          <p:cNvPr id="139" name="Shape 139"/>
          <p:cNvSpPr>
            <a:spLocks noGrp="1"/>
          </p:cNvSpPr>
          <p:nvPr>
            <p:ph type="body" idx="1"/>
          </p:nvPr>
        </p:nvSpPr>
        <p:spPr>
          <a:xfrm>
            <a:off x="1270000" y="1794073"/>
            <a:ext cx="10464800" cy="6689527"/>
          </a:xfrm>
          <a:prstGeom prst="rect">
            <a:avLst/>
          </a:prstGeom>
        </p:spPr>
        <p:txBody>
          <a:bodyPr anchor="t">
            <a:normAutofit/>
          </a:bodyPr>
          <a:lstStyle/>
          <a:p>
            <a:pPr marL="571500" indent="-304800">
              <a:spcBef>
                <a:spcPts val="0"/>
              </a:spcBef>
              <a:buSzTx/>
              <a:buFontTx/>
              <a:buNone/>
              <a:defRPr sz="2800" b="1">
                <a:latin typeface="Trebuchet MS"/>
                <a:ea typeface="Trebuchet MS"/>
                <a:cs typeface="Trebuchet MS"/>
                <a:sym typeface="Trebuchet MS"/>
              </a:defRPr>
            </a:pPr>
            <a:r>
              <a:rPr lang="en-GB" dirty="0" smtClean="0">
                <a:latin typeface="Arial" pitchFamily="34" charset="0"/>
                <a:cs typeface="Arial" pitchFamily="34" charset="0"/>
              </a:rPr>
              <a:t>Plan for section a) – society factors:</a:t>
            </a:r>
          </a:p>
          <a:p>
            <a:pPr marL="571500" indent="-304800">
              <a:spcBef>
                <a:spcPts val="0"/>
              </a:spcBef>
              <a:buSzTx/>
              <a:buFontTx/>
              <a:buNone/>
              <a:defRPr sz="2800" b="1">
                <a:latin typeface="Trebuchet MS"/>
                <a:ea typeface="Trebuchet MS"/>
                <a:cs typeface="Trebuchet MS"/>
                <a:sym typeface="Trebuchet MS"/>
              </a:defRPr>
            </a:pPr>
            <a:endParaRPr lang="en-GB" dirty="0" smtClean="0">
              <a:latin typeface="Arial" pitchFamily="34" charset="0"/>
              <a:cs typeface="Arial" pitchFamily="34" charset="0"/>
            </a:endParaRPr>
          </a:p>
          <a:p>
            <a:pPr marL="571500" indent="-304800">
              <a:spcBef>
                <a:spcPts val="0"/>
              </a:spcBef>
              <a:buSzTx/>
              <a:buNone/>
              <a:defRPr sz="2800" b="1">
                <a:latin typeface="Trebuchet MS"/>
                <a:ea typeface="Trebuchet MS"/>
                <a:cs typeface="Trebuchet MS"/>
                <a:sym typeface="Trebuchet MS"/>
              </a:defRPr>
            </a:pPr>
            <a:r>
              <a:rPr lang="en-GB" dirty="0" smtClean="0">
                <a:latin typeface="Arial" pitchFamily="34" charset="0"/>
                <a:cs typeface="Arial" pitchFamily="34" charset="0"/>
              </a:rPr>
              <a:t>Factor 2 – Rise of 3</a:t>
            </a:r>
            <a:r>
              <a:rPr lang="en-GB" baseline="30000" dirty="0" smtClean="0">
                <a:latin typeface="Arial" pitchFamily="34" charset="0"/>
                <a:cs typeface="Arial" pitchFamily="34" charset="0"/>
              </a:rPr>
              <a:t>rd</a:t>
            </a:r>
            <a:r>
              <a:rPr lang="en-GB" dirty="0" smtClean="0">
                <a:latin typeface="Arial" pitchFamily="34" charset="0"/>
                <a:cs typeface="Arial" pitchFamily="34" charset="0"/>
              </a:rPr>
              <a:t> wave feminism:</a:t>
            </a:r>
          </a:p>
          <a:p>
            <a:pPr marL="571500" indent="-304800">
              <a:spcBef>
                <a:spcPts val="0"/>
              </a:spcBef>
              <a:buSzTx/>
              <a:buNone/>
              <a:defRPr sz="2800" b="1">
                <a:latin typeface="Trebuchet MS"/>
                <a:ea typeface="Trebuchet MS"/>
                <a:cs typeface="Trebuchet MS"/>
                <a:sym typeface="Trebuchet MS"/>
              </a:defRPr>
            </a:pPr>
            <a:endParaRPr lang="en-GB" dirty="0" smtClean="0">
              <a:latin typeface="Arial" pitchFamily="34" charset="0"/>
              <a:cs typeface="Arial" pitchFamily="34" charset="0"/>
            </a:endParaRPr>
          </a:p>
          <a:p>
            <a:pPr marL="571500" indent="-304800">
              <a:spcBef>
                <a:spcPts val="0"/>
              </a:spcBef>
              <a:buSzTx/>
              <a:defRPr sz="2800" b="1">
                <a:latin typeface="Trebuchet MS"/>
                <a:ea typeface="Trebuchet MS"/>
                <a:cs typeface="Trebuchet MS"/>
                <a:sym typeface="Trebuchet MS"/>
              </a:defRPr>
            </a:pPr>
            <a:r>
              <a:rPr lang="en-GB" dirty="0" smtClean="0">
                <a:latin typeface="Arial" pitchFamily="34" charset="0"/>
                <a:cs typeface="Arial" pitchFamily="34" charset="0"/>
              </a:rPr>
              <a:t>Give a brief account of first and second-wave feminism (struggle for legal and political equality; challenge to sexist language and behaviour)</a:t>
            </a:r>
          </a:p>
          <a:p>
            <a:pPr marL="571500" indent="-304800">
              <a:spcBef>
                <a:spcPts val="0"/>
              </a:spcBef>
              <a:buSzTx/>
              <a:defRPr sz="2800" b="1">
                <a:latin typeface="Trebuchet MS"/>
                <a:ea typeface="Trebuchet MS"/>
                <a:cs typeface="Trebuchet MS"/>
                <a:sym typeface="Trebuchet MS"/>
              </a:defRPr>
            </a:pPr>
            <a:endParaRPr lang="en-GB" dirty="0" smtClean="0">
              <a:latin typeface="Arial" pitchFamily="34" charset="0"/>
              <a:cs typeface="Arial" pitchFamily="34" charset="0"/>
            </a:endParaRPr>
          </a:p>
          <a:p>
            <a:pPr marL="571500" indent="-304800">
              <a:spcBef>
                <a:spcPts val="0"/>
              </a:spcBef>
              <a:buSzTx/>
              <a:defRPr sz="2800" b="1">
                <a:latin typeface="Trebuchet MS"/>
                <a:ea typeface="Trebuchet MS"/>
                <a:cs typeface="Trebuchet MS"/>
                <a:sym typeface="Trebuchet MS"/>
              </a:defRPr>
            </a:pPr>
            <a:r>
              <a:rPr lang="en-GB" dirty="0" smtClean="0">
                <a:latin typeface="Arial" pitchFamily="34" charset="0"/>
                <a:cs typeface="Arial" pitchFamily="34" charset="0"/>
              </a:rPr>
              <a:t>Give more detailed account of how third-wave feminism developed in the early 1990s (focus on empowerment; challenges to stereotypes of gendered behaviour etc.)</a:t>
            </a:r>
          </a:p>
        </p:txBody>
      </p:sp>
    </p:spTree>
  </p:cSld>
  <p:clrMapOvr>
    <a:masterClrMapping/>
  </p:clrMapOvr>
  <mc:AlternateContent xmlns:mc="http://schemas.openxmlformats.org/markup-compatibility/2006">
    <mc:Choice xmlns:p14="http://schemas.microsoft.com/office/powerpoint/2010/main" xmlns="" Requires="p14">
      <p:transition spd="fast" advClick="1" p14:dur="500">
        <p:dissolve/>
      </p:transition>
    </mc:Choice>
    <mc:Fallback>
      <p:transition>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a:spLocks noGrp="1"/>
          </p:cNvSpPr>
          <p:nvPr>
            <p:ph type="title"/>
          </p:nvPr>
        </p:nvSpPr>
        <p:spPr>
          <a:xfrm>
            <a:off x="1270000" y="254000"/>
            <a:ext cx="10464800" cy="1556098"/>
          </a:xfrm>
          <a:prstGeom prst="rect">
            <a:avLst/>
          </a:prstGeom>
        </p:spPr>
        <p:txBody>
          <a:bodyPr anchor="t"/>
          <a:lstStyle/>
          <a:p>
            <a:r>
              <a:rPr sz="5000" dirty="0"/>
              <a:t>Practice Question</a:t>
            </a:r>
            <a:r>
              <a:rPr dirty="0"/>
              <a:t> </a:t>
            </a:r>
            <a:r>
              <a:rPr lang="en-GB" dirty="0" smtClean="0"/>
              <a:t>- Plan</a:t>
            </a:r>
            <a:endParaRPr dirty="0"/>
          </a:p>
        </p:txBody>
      </p:sp>
      <p:sp>
        <p:nvSpPr>
          <p:cNvPr id="139" name="Shape 139"/>
          <p:cNvSpPr>
            <a:spLocks noGrp="1"/>
          </p:cNvSpPr>
          <p:nvPr>
            <p:ph type="body" idx="1"/>
          </p:nvPr>
        </p:nvSpPr>
        <p:spPr>
          <a:xfrm>
            <a:off x="237704" y="1348408"/>
            <a:ext cx="12457384" cy="7416824"/>
          </a:xfrm>
          <a:prstGeom prst="rect">
            <a:avLst/>
          </a:prstGeom>
        </p:spPr>
        <p:txBody>
          <a:bodyPr anchor="t">
            <a:normAutofit/>
          </a:bodyPr>
          <a:lstStyle/>
          <a:p>
            <a:pPr marL="571500" indent="-304800">
              <a:spcBef>
                <a:spcPts val="0"/>
              </a:spcBef>
              <a:buSzTx/>
              <a:buFontTx/>
              <a:buNone/>
              <a:defRPr sz="2800" b="1">
                <a:latin typeface="Trebuchet MS"/>
                <a:ea typeface="Trebuchet MS"/>
                <a:cs typeface="Trebuchet MS"/>
                <a:sym typeface="Trebuchet MS"/>
              </a:defRPr>
            </a:pPr>
            <a:r>
              <a:rPr lang="en-GB" dirty="0" smtClean="0">
                <a:latin typeface="Arial" pitchFamily="34" charset="0"/>
                <a:cs typeface="Arial" pitchFamily="34" charset="0"/>
              </a:rPr>
              <a:t>Plan for section a) – society factors:</a:t>
            </a:r>
          </a:p>
          <a:p>
            <a:pPr marL="571500" indent="-304800">
              <a:spcBef>
                <a:spcPts val="0"/>
              </a:spcBef>
              <a:buSzTx/>
              <a:buFontTx/>
              <a:buNone/>
              <a:defRPr sz="2800" b="1">
                <a:latin typeface="Trebuchet MS"/>
                <a:ea typeface="Trebuchet MS"/>
                <a:cs typeface="Trebuchet MS"/>
                <a:sym typeface="Trebuchet MS"/>
              </a:defRPr>
            </a:pPr>
            <a:endParaRPr lang="en-GB" dirty="0" smtClean="0">
              <a:latin typeface="Arial" pitchFamily="34" charset="0"/>
              <a:cs typeface="Arial" pitchFamily="34" charset="0"/>
            </a:endParaRPr>
          </a:p>
          <a:p>
            <a:pPr marL="571500" indent="-304800">
              <a:spcBef>
                <a:spcPts val="0"/>
              </a:spcBef>
              <a:buSzTx/>
              <a:buNone/>
              <a:defRPr sz="2800" b="1">
                <a:latin typeface="Trebuchet MS"/>
                <a:ea typeface="Trebuchet MS"/>
                <a:cs typeface="Trebuchet MS"/>
                <a:sym typeface="Trebuchet MS"/>
              </a:defRPr>
            </a:pPr>
            <a:r>
              <a:rPr lang="en-GB" dirty="0" smtClean="0">
                <a:latin typeface="Arial" pitchFamily="34" charset="0"/>
                <a:cs typeface="Arial" pitchFamily="34" charset="0"/>
              </a:rPr>
              <a:t>Factor 3 – ambivalent attitude to guns in American society:</a:t>
            </a:r>
          </a:p>
          <a:p>
            <a:pPr marL="571500" indent="-304800">
              <a:spcBef>
                <a:spcPts val="0"/>
              </a:spcBef>
              <a:buSzTx/>
              <a:buNone/>
              <a:defRPr sz="2800" b="1">
                <a:latin typeface="Trebuchet MS"/>
                <a:ea typeface="Trebuchet MS"/>
                <a:cs typeface="Trebuchet MS"/>
                <a:sym typeface="Trebuchet MS"/>
              </a:defRPr>
            </a:pPr>
            <a:endParaRPr lang="en-GB" dirty="0" smtClean="0">
              <a:latin typeface="Arial" pitchFamily="34" charset="0"/>
              <a:cs typeface="Arial" pitchFamily="34" charset="0"/>
            </a:endParaRPr>
          </a:p>
          <a:p>
            <a:pPr marL="571500" indent="-304800">
              <a:spcBef>
                <a:spcPts val="0"/>
              </a:spcBef>
              <a:buSzTx/>
              <a:defRPr sz="2800" b="1">
                <a:latin typeface="Trebuchet MS"/>
                <a:ea typeface="Trebuchet MS"/>
                <a:cs typeface="Trebuchet MS"/>
                <a:sym typeface="Trebuchet MS"/>
              </a:defRPr>
            </a:pPr>
            <a:r>
              <a:rPr lang="en-GB" dirty="0" smtClean="0">
                <a:latin typeface="Arial" pitchFamily="34" charset="0"/>
                <a:cs typeface="Arial" pitchFamily="34" charset="0"/>
              </a:rPr>
              <a:t>American constitution gives citizens ‘right to bear arms.’ National Rifle Association (NRA) campaigns against any restrictions on gun ownership.</a:t>
            </a:r>
          </a:p>
          <a:p>
            <a:pPr marL="571500" indent="-304800">
              <a:spcBef>
                <a:spcPts val="0"/>
              </a:spcBef>
              <a:buSzTx/>
              <a:buNone/>
              <a:defRPr sz="2800" b="1">
                <a:latin typeface="Trebuchet MS"/>
                <a:ea typeface="Trebuchet MS"/>
                <a:cs typeface="Trebuchet MS"/>
                <a:sym typeface="Trebuchet MS"/>
              </a:defRPr>
            </a:pPr>
            <a:endParaRPr lang="en-GB" dirty="0" smtClean="0">
              <a:latin typeface="Arial" pitchFamily="34" charset="0"/>
              <a:cs typeface="Arial" pitchFamily="34" charset="0"/>
            </a:endParaRPr>
          </a:p>
          <a:p>
            <a:pPr marL="571500" indent="-304800">
              <a:spcBef>
                <a:spcPts val="0"/>
              </a:spcBef>
              <a:buSzTx/>
              <a:defRPr sz="2800" b="1">
                <a:latin typeface="Trebuchet MS"/>
                <a:ea typeface="Trebuchet MS"/>
                <a:cs typeface="Trebuchet MS"/>
                <a:sym typeface="Trebuchet MS"/>
              </a:defRPr>
            </a:pPr>
            <a:r>
              <a:rPr lang="en-GB" dirty="0" smtClean="0">
                <a:latin typeface="Arial" pitchFamily="34" charset="0"/>
                <a:cs typeface="Arial" pitchFamily="34" charset="0"/>
              </a:rPr>
              <a:t>Early 1990s saw gun homicides reach a peak of </a:t>
            </a:r>
            <a:r>
              <a:rPr lang="en-GB" sz="2800" b="1" dirty="0" smtClean="0">
                <a:sym typeface="Trebuchet MS"/>
              </a:rPr>
              <a:t>18,253 in 1993.</a:t>
            </a:r>
          </a:p>
          <a:p>
            <a:pPr marL="571500" indent="-304800">
              <a:spcBef>
                <a:spcPts val="0"/>
              </a:spcBef>
              <a:buSzTx/>
              <a:defRPr sz="2800" b="1">
                <a:latin typeface="Trebuchet MS"/>
                <a:ea typeface="Trebuchet MS"/>
                <a:cs typeface="Trebuchet MS"/>
                <a:sym typeface="Trebuchet MS"/>
              </a:defRPr>
            </a:pPr>
            <a:endParaRPr lang="en-GB" dirty="0" smtClean="0">
              <a:latin typeface="Arial" pitchFamily="34" charset="0"/>
              <a:cs typeface="Arial" pitchFamily="34" charset="0"/>
            </a:endParaRPr>
          </a:p>
          <a:p>
            <a:pPr marL="571500" indent="-304800">
              <a:spcBef>
                <a:spcPts val="0"/>
              </a:spcBef>
              <a:buSzTx/>
              <a:defRPr sz="2800" b="1">
                <a:latin typeface="Trebuchet MS"/>
                <a:ea typeface="Trebuchet MS"/>
                <a:cs typeface="Trebuchet MS"/>
                <a:sym typeface="Trebuchet MS"/>
              </a:defRPr>
            </a:pPr>
            <a:r>
              <a:rPr lang="en-GB" dirty="0" smtClean="0">
                <a:latin typeface="Arial" pitchFamily="34" charset="0"/>
                <a:cs typeface="Arial" pitchFamily="34" charset="0"/>
              </a:rPr>
              <a:t>Throughout  the history of American cinema, guns have been complex symbols of freedom, of self-defence (e.g. Westerns) and of crime and lawlessness (e.g. Gangster movies, 1940s film noir)</a:t>
            </a:r>
          </a:p>
          <a:p>
            <a:pPr marL="571500" indent="-304800">
              <a:spcBef>
                <a:spcPts val="0"/>
              </a:spcBef>
              <a:buSzTx/>
              <a:defRPr sz="2800" b="1">
                <a:latin typeface="Trebuchet MS"/>
                <a:ea typeface="Trebuchet MS"/>
                <a:cs typeface="Trebuchet MS"/>
                <a:sym typeface="Trebuchet MS"/>
              </a:defRPr>
            </a:pPr>
            <a:endParaRPr lang="en-GB" dirty="0" smtClean="0">
              <a:latin typeface="Arial" pitchFamily="34" charset="0"/>
              <a:cs typeface="Arial" pitchFamily="34" charset="0"/>
            </a:endParaRPr>
          </a:p>
          <a:p>
            <a:pPr marL="571500" indent="-304800">
              <a:spcBef>
                <a:spcPts val="0"/>
              </a:spcBef>
              <a:buSzTx/>
              <a:defRPr sz="2800" b="1">
                <a:latin typeface="Trebuchet MS"/>
                <a:ea typeface="Trebuchet MS"/>
                <a:cs typeface="Trebuchet MS"/>
                <a:sym typeface="Trebuchet MS"/>
              </a:defRPr>
            </a:pPr>
            <a:r>
              <a:rPr lang="en-GB" dirty="0" smtClean="0">
                <a:latin typeface="Arial" pitchFamily="34" charset="0"/>
                <a:cs typeface="Arial" pitchFamily="34" charset="0"/>
              </a:rPr>
              <a:t>Guns traditionally associated with men (male criminals; male police officers; male soldiers etc.)</a:t>
            </a:r>
          </a:p>
          <a:p>
            <a:pPr marL="571500" indent="-304800">
              <a:spcBef>
                <a:spcPts val="0"/>
              </a:spcBef>
              <a:buSzTx/>
              <a:defRPr sz="2800" b="1">
                <a:latin typeface="Trebuchet MS"/>
                <a:ea typeface="Trebuchet MS"/>
                <a:cs typeface="Trebuchet MS"/>
                <a:sym typeface="Trebuchet MS"/>
              </a:defRPr>
            </a:pPr>
            <a:endParaRPr lang="en-GB" dirty="0" smtClean="0">
              <a:latin typeface="Arial" pitchFamily="34" charset="0"/>
              <a:cs typeface="Arial" pitchFamily="34" charset="0"/>
            </a:endParaRPr>
          </a:p>
          <a:p>
            <a:pPr marL="571500" indent="-304800">
              <a:spcBef>
                <a:spcPts val="0"/>
              </a:spcBef>
              <a:buSzTx/>
              <a:defRPr sz="2800" b="1">
                <a:latin typeface="Trebuchet MS"/>
                <a:ea typeface="Trebuchet MS"/>
                <a:cs typeface="Trebuchet MS"/>
                <a:sym typeface="Trebuchet MS"/>
              </a:defRPr>
            </a:pPr>
            <a:endParaRPr lang="en-GB" dirty="0" smtClean="0">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fast" advClick="1" p14:dur="500">
        <p:dissolve/>
      </p:transition>
    </mc:Choice>
    <mc:Fallback>
      <p:transition>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a:spLocks noGrp="1"/>
          </p:cNvSpPr>
          <p:nvPr>
            <p:ph type="title"/>
          </p:nvPr>
        </p:nvSpPr>
        <p:spPr>
          <a:xfrm>
            <a:off x="1270000" y="254000"/>
            <a:ext cx="10464800" cy="1556098"/>
          </a:xfrm>
          <a:prstGeom prst="rect">
            <a:avLst/>
          </a:prstGeom>
        </p:spPr>
        <p:txBody>
          <a:bodyPr anchor="t"/>
          <a:lstStyle/>
          <a:p>
            <a:r>
              <a:rPr sz="5000" dirty="0"/>
              <a:t>Practice Question</a:t>
            </a:r>
            <a:r>
              <a:rPr dirty="0"/>
              <a:t> </a:t>
            </a:r>
            <a:r>
              <a:rPr lang="en-GB" dirty="0" smtClean="0"/>
              <a:t>- Plan</a:t>
            </a:r>
            <a:endParaRPr dirty="0"/>
          </a:p>
        </p:txBody>
      </p:sp>
      <p:sp>
        <p:nvSpPr>
          <p:cNvPr id="139" name="Shape 139"/>
          <p:cNvSpPr>
            <a:spLocks noGrp="1"/>
          </p:cNvSpPr>
          <p:nvPr>
            <p:ph type="body" idx="1"/>
          </p:nvPr>
        </p:nvSpPr>
        <p:spPr>
          <a:xfrm>
            <a:off x="309712" y="1060376"/>
            <a:ext cx="12457384" cy="7416824"/>
          </a:xfrm>
          <a:prstGeom prst="rect">
            <a:avLst/>
          </a:prstGeom>
        </p:spPr>
        <p:txBody>
          <a:bodyPr anchor="t">
            <a:normAutofit/>
          </a:bodyPr>
          <a:lstStyle/>
          <a:p>
            <a:pPr marL="571500" indent="-304800">
              <a:spcBef>
                <a:spcPts val="0"/>
              </a:spcBef>
              <a:buSzTx/>
              <a:buFontTx/>
              <a:buNone/>
              <a:defRPr sz="2800" b="1">
                <a:latin typeface="Trebuchet MS"/>
                <a:ea typeface="Trebuchet MS"/>
                <a:cs typeface="Trebuchet MS"/>
                <a:sym typeface="Trebuchet MS"/>
              </a:defRPr>
            </a:pPr>
            <a:r>
              <a:rPr lang="en-GB" dirty="0" smtClean="0">
                <a:latin typeface="Arial" pitchFamily="34" charset="0"/>
                <a:cs typeface="Arial" pitchFamily="34" charset="0"/>
              </a:rPr>
              <a:t>Plan for section a) – society factors:</a:t>
            </a:r>
          </a:p>
          <a:p>
            <a:pPr marL="571500" indent="-304800">
              <a:spcBef>
                <a:spcPts val="0"/>
              </a:spcBef>
              <a:buSzTx/>
              <a:buFontTx/>
              <a:buNone/>
              <a:defRPr sz="2800" b="1">
                <a:latin typeface="Trebuchet MS"/>
                <a:ea typeface="Trebuchet MS"/>
                <a:cs typeface="Trebuchet MS"/>
                <a:sym typeface="Trebuchet MS"/>
              </a:defRPr>
            </a:pPr>
            <a:endParaRPr lang="en-GB" dirty="0" smtClean="0">
              <a:latin typeface="Arial" pitchFamily="34" charset="0"/>
              <a:cs typeface="Arial" pitchFamily="34" charset="0"/>
            </a:endParaRPr>
          </a:p>
          <a:p>
            <a:pPr marL="571500" indent="-304800">
              <a:spcBef>
                <a:spcPts val="0"/>
              </a:spcBef>
              <a:buSzTx/>
              <a:buNone/>
              <a:defRPr sz="2800" b="1">
                <a:latin typeface="Trebuchet MS"/>
                <a:ea typeface="Trebuchet MS"/>
                <a:cs typeface="Trebuchet MS"/>
                <a:sym typeface="Trebuchet MS"/>
              </a:defRPr>
            </a:pPr>
            <a:r>
              <a:rPr lang="en-GB" dirty="0" smtClean="0">
                <a:latin typeface="Arial" pitchFamily="34" charset="0"/>
                <a:cs typeface="Arial" pitchFamily="34" charset="0"/>
              </a:rPr>
              <a:t>For each society factor (stereotypes of women; rise of third-wave feminism; attitudes to guns):</a:t>
            </a:r>
          </a:p>
          <a:p>
            <a:pPr marL="571500" indent="-304800">
              <a:spcBef>
                <a:spcPts val="0"/>
              </a:spcBef>
              <a:buSzTx/>
              <a:buNone/>
              <a:defRPr sz="2800" b="1">
                <a:latin typeface="Trebuchet MS"/>
                <a:ea typeface="Trebuchet MS"/>
                <a:cs typeface="Trebuchet MS"/>
                <a:sym typeface="Trebuchet MS"/>
              </a:defRPr>
            </a:pPr>
            <a:endParaRPr lang="en-GB" dirty="0" smtClean="0">
              <a:latin typeface="Arial" pitchFamily="34" charset="0"/>
              <a:cs typeface="Arial" pitchFamily="34" charset="0"/>
            </a:endParaRPr>
          </a:p>
          <a:p>
            <a:pPr marL="571500" indent="-304800">
              <a:spcBef>
                <a:spcPts val="0"/>
              </a:spcBef>
              <a:buSzTx/>
              <a:defRPr sz="2800" b="1">
                <a:latin typeface="Trebuchet MS"/>
                <a:ea typeface="Trebuchet MS"/>
                <a:cs typeface="Trebuchet MS"/>
                <a:sym typeface="Trebuchet MS"/>
              </a:defRPr>
            </a:pPr>
            <a:r>
              <a:rPr lang="en-GB" dirty="0" smtClean="0">
                <a:latin typeface="Arial" pitchFamily="34" charset="0"/>
                <a:cs typeface="Arial" pitchFamily="34" charset="0"/>
              </a:rPr>
              <a:t>Describe it clearly, with as much detail as you can</a:t>
            </a:r>
          </a:p>
          <a:p>
            <a:pPr marL="571500" indent="-304800">
              <a:spcBef>
                <a:spcPts val="0"/>
              </a:spcBef>
              <a:buSzTx/>
              <a:defRPr sz="2800" b="1">
                <a:latin typeface="Trebuchet MS"/>
                <a:ea typeface="Trebuchet MS"/>
                <a:cs typeface="Trebuchet MS"/>
                <a:sym typeface="Trebuchet MS"/>
              </a:defRPr>
            </a:pPr>
            <a:endParaRPr lang="en-GB" dirty="0" smtClean="0">
              <a:latin typeface="Arial" pitchFamily="34" charset="0"/>
              <a:cs typeface="Arial" pitchFamily="34" charset="0"/>
            </a:endParaRPr>
          </a:p>
          <a:p>
            <a:pPr marL="571500" indent="-304800">
              <a:spcBef>
                <a:spcPts val="0"/>
              </a:spcBef>
              <a:buSzTx/>
              <a:defRPr sz="2800" b="1">
                <a:latin typeface="Trebuchet MS"/>
                <a:ea typeface="Trebuchet MS"/>
                <a:cs typeface="Trebuchet MS"/>
                <a:sym typeface="Trebuchet MS"/>
              </a:defRPr>
            </a:pPr>
            <a:r>
              <a:rPr lang="en-GB" dirty="0" smtClean="0">
                <a:latin typeface="Arial" pitchFamily="34" charset="0"/>
                <a:cs typeface="Arial" pitchFamily="34" charset="0"/>
              </a:rPr>
              <a:t>Clearly describe one or two specific features of </a:t>
            </a:r>
            <a:r>
              <a:rPr lang="en-GB" i="1" dirty="0" smtClean="0">
                <a:latin typeface="Arial" pitchFamily="34" charset="0"/>
                <a:cs typeface="Arial" pitchFamily="34" charset="0"/>
              </a:rPr>
              <a:t>Thelma &amp; Louise </a:t>
            </a:r>
            <a:r>
              <a:rPr lang="en-GB" dirty="0" smtClean="0">
                <a:latin typeface="Arial" pitchFamily="34" charset="0"/>
                <a:cs typeface="Arial" pitchFamily="34" charset="0"/>
              </a:rPr>
              <a:t>that reflect each factor, e.g. the opening sequence reflects traditional stereotypes of women, as we see Thelma as a clichéd housewife, and Louise working in a traditional woman’s job as a waitress in a diner ...</a:t>
            </a:r>
          </a:p>
          <a:p>
            <a:pPr marL="571500" indent="-304800">
              <a:spcBef>
                <a:spcPts val="0"/>
              </a:spcBef>
              <a:buSzTx/>
              <a:defRPr sz="2800" b="1">
                <a:latin typeface="Trebuchet MS"/>
                <a:ea typeface="Trebuchet MS"/>
                <a:cs typeface="Trebuchet MS"/>
                <a:sym typeface="Trebuchet MS"/>
              </a:defRPr>
            </a:pPr>
            <a:endParaRPr lang="en-GB" dirty="0" smtClean="0">
              <a:latin typeface="Arial" pitchFamily="34" charset="0"/>
              <a:cs typeface="Arial" pitchFamily="34" charset="0"/>
            </a:endParaRPr>
          </a:p>
          <a:p>
            <a:pPr marL="571500" indent="-304800">
              <a:spcBef>
                <a:spcPts val="0"/>
              </a:spcBef>
              <a:buSzTx/>
              <a:defRPr sz="2800" b="1">
                <a:latin typeface="Trebuchet MS"/>
                <a:ea typeface="Trebuchet MS"/>
                <a:cs typeface="Trebuchet MS"/>
                <a:sym typeface="Trebuchet MS"/>
              </a:defRPr>
            </a:pPr>
            <a:r>
              <a:rPr lang="en-GB" dirty="0" smtClean="0">
                <a:latin typeface="Arial" pitchFamily="34" charset="0"/>
                <a:cs typeface="Arial" pitchFamily="34" charset="0"/>
              </a:rPr>
              <a:t>You will be referring back to these features of the film as you analyse representation in section b) and narrative and/or language in section c), so you don’t need to analyse them in great depth here, but its important to give as many specific links as you can.</a:t>
            </a:r>
          </a:p>
          <a:p>
            <a:pPr marL="571500" indent="-304800">
              <a:spcBef>
                <a:spcPts val="0"/>
              </a:spcBef>
              <a:buSzTx/>
              <a:defRPr sz="2800" b="1">
                <a:latin typeface="Trebuchet MS"/>
                <a:ea typeface="Trebuchet MS"/>
                <a:cs typeface="Trebuchet MS"/>
                <a:sym typeface="Trebuchet MS"/>
              </a:defRPr>
            </a:pPr>
            <a:endParaRPr lang="en-GB" dirty="0" smtClean="0">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fast" advClick="1" p14:dur="500">
        <p:dissolve/>
      </p:transition>
    </mc:Choice>
    <mc:Fallback>
      <p:transition>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704" y="254000"/>
            <a:ext cx="12767096" cy="878384"/>
          </a:xfrm>
        </p:spPr>
        <p:txBody>
          <a:bodyPr>
            <a:normAutofit fontScale="90000"/>
          </a:bodyPr>
          <a:lstStyle/>
          <a:p>
            <a:r>
              <a:rPr lang="en-GB" dirty="0" smtClean="0"/>
              <a:t>E.G.</a:t>
            </a:r>
            <a:endParaRPr lang="en-US" dirty="0"/>
          </a:p>
        </p:txBody>
      </p:sp>
      <p:sp>
        <p:nvSpPr>
          <p:cNvPr id="3" name="Text Placeholder 2"/>
          <p:cNvSpPr>
            <a:spLocks noGrp="1"/>
          </p:cNvSpPr>
          <p:nvPr>
            <p:ph type="body" idx="1"/>
          </p:nvPr>
        </p:nvSpPr>
        <p:spPr>
          <a:xfrm>
            <a:off x="0" y="1132384"/>
            <a:ext cx="13004800" cy="8333184"/>
          </a:xfrm>
        </p:spPr>
        <p:txBody>
          <a:bodyPr anchor="t">
            <a:normAutofit/>
          </a:bodyPr>
          <a:lstStyle/>
          <a:p>
            <a:pPr>
              <a:buNone/>
            </a:pPr>
            <a:r>
              <a:rPr lang="en-GB" sz="3000" dirty="0" smtClean="0"/>
              <a:t>One society factor that had an impact on </a:t>
            </a:r>
            <a:r>
              <a:rPr lang="en-GB" sz="3000" i="1" dirty="0" smtClean="0"/>
              <a:t>Thelma &amp; Louise</a:t>
            </a:r>
            <a:r>
              <a:rPr lang="en-GB" sz="3000" dirty="0" smtClean="0"/>
              <a:t> was traditional gender roles and stereotypes. Despite challenges from feminism since the 1960s, traditional ideas about the appropriate roles for women and men were still powerful in America in the early 1990s (the Reagan years in the 1980s had seen a strong resurgence of social conservatism, and under George W Bush this remained a powerful factor in US culture as the Republican party aimed to appeal to conservative religious voters – the ‘Moral Majority’). Stereotypically, men were expected to go out to work and support their family financially, while women were expected to stay at home as housewives and mothers. In addition, in the workplace, men and women were expected to have different roles: men in positions of power and authority (lawyers, doctors, policemen etc.), and women in service industries (secretaries, cleaners, waitresses etc.). These factors can clearly be see in the film in a number of ways ...</a:t>
            </a:r>
            <a:endParaRPr lang="en-US" sz="3000" dirty="0"/>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268288"/>
            <a:ext cx="13004800" cy="9073008"/>
          </a:xfrm>
        </p:spPr>
        <p:txBody>
          <a:bodyPr anchor="t">
            <a:normAutofit fontScale="92500" lnSpcReduction="10000"/>
          </a:bodyPr>
          <a:lstStyle/>
          <a:p>
            <a:pPr>
              <a:buNone/>
            </a:pPr>
            <a:r>
              <a:rPr lang="en-GB" sz="3200" dirty="0" smtClean="0"/>
              <a:t>However, these traditional gender stereotypes were also being strongly challenged in the early 1990s by another society factor that profoundly influenced the film - the rise of ‘Third-Wave’ feminism. The first wave of feminism in the early 20</a:t>
            </a:r>
            <a:r>
              <a:rPr lang="en-GB" sz="3200" baseline="30000" dirty="0" smtClean="0"/>
              <a:t>th</a:t>
            </a:r>
            <a:r>
              <a:rPr lang="en-GB" sz="3200" dirty="0" smtClean="0"/>
              <a:t> century fought for women’s suffrage, while the second wave formed a part of the broader civil rights movement in the 1960s, fighting for equality and for women’s reproductive rights. By the early 1990s, a new third wave of feminism was becoming prominent, with the emphasis less on political and legal equality, and more on cultural freedom – challenging precisely those traditional gender stereotypes that can be seen at the start of </a:t>
            </a:r>
            <a:r>
              <a:rPr lang="en-GB" sz="3200" i="1" dirty="0" smtClean="0"/>
              <a:t>Thelma &amp; Louise</a:t>
            </a:r>
            <a:r>
              <a:rPr lang="en-GB" sz="3200" dirty="0" smtClean="0"/>
              <a:t>. For third wave feminists, it was important to experiment with traditional gender roles, and to challenge stereotypes that coded women as gentle, passive and caring and men as strong, active and violent. </a:t>
            </a:r>
            <a:r>
              <a:rPr lang="en-GB" sz="3200" i="1" dirty="0" smtClean="0"/>
              <a:t>Thelma &amp; Louise</a:t>
            </a:r>
            <a:r>
              <a:rPr lang="en-GB" sz="3200" dirty="0" smtClean="0"/>
              <a:t> became a seminal text for third wave feminism as female audiences identified passionately with the two protagonists’ messy, criminal and often violent journey towards freedom and empowerment. Several elements of </a:t>
            </a:r>
            <a:r>
              <a:rPr lang="en-GB" sz="3200" i="1" dirty="0" smtClean="0"/>
              <a:t>Thelma  &amp; Louise</a:t>
            </a:r>
            <a:r>
              <a:rPr lang="en-GB" sz="3200" dirty="0" smtClean="0"/>
              <a:t> clearly display motifs of third-wave feminism: ...</a:t>
            </a:r>
            <a:endParaRPr lang="en-US" sz="3200" i="1" dirty="0"/>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13004800" cy="9753600"/>
          </a:xfrm>
        </p:spPr>
        <p:txBody>
          <a:bodyPr anchor="t">
            <a:normAutofit/>
          </a:bodyPr>
          <a:lstStyle/>
          <a:p>
            <a:pPr>
              <a:buNone/>
            </a:pPr>
            <a:r>
              <a:rPr lang="en-GB" sz="2800" dirty="0" smtClean="0"/>
              <a:t>A third society factor that affected </a:t>
            </a:r>
            <a:r>
              <a:rPr lang="en-GB" sz="2800" i="1" dirty="0" smtClean="0"/>
              <a:t>T &amp; L </a:t>
            </a:r>
            <a:r>
              <a:rPr lang="en-GB" sz="2800" dirty="0" smtClean="0"/>
              <a:t> is America’s complex and conflicted attitude towards guns and gun violence. The American constitution grants its citizens the right to ‘bear arms’ and throughout American history the country has struggled with the consequences of this right. Attitudes towards gun control are one of the key dividing lines between Democrat and Republican voters, and the </a:t>
            </a:r>
            <a:r>
              <a:rPr lang="en-US" sz="2800" dirty="0" smtClean="0"/>
              <a:t>National Rifle Association (NRA) campaigns against any restrictions on gun ownership. Throughout the history of American cinema, guns have been complex symbols of freedom, of self-</a:t>
            </a:r>
            <a:r>
              <a:rPr lang="en-US" sz="2800" dirty="0" err="1" smtClean="0"/>
              <a:t>defence</a:t>
            </a:r>
            <a:r>
              <a:rPr lang="en-US" sz="2800" dirty="0" smtClean="0"/>
              <a:t> (e.g. Westerns) and of crime and lawlessness (e.g. Gangster movies, 1940s film noir). This issue also intersects with the film’s sexual politics - both in society and in movies, guns are traditionally associated with men (male criminals; male police officers; male soldiers etc.) and the reaction of many male critics to </a:t>
            </a:r>
            <a:r>
              <a:rPr lang="en-US" sz="2800" i="1" dirty="0" smtClean="0"/>
              <a:t>T &amp; L</a:t>
            </a:r>
            <a:r>
              <a:rPr lang="en-US" sz="2800" dirty="0" smtClean="0"/>
              <a:t>’s celebration of women’s empowerment through the power of the gun was very negative. The early 1990s saw gun homicides reach a peak of 18,253 in 1993. The film’s apparent celebration of the gun as a symbol of freedom and self-determination was therefore controversial, and can be seen in a number of ways in </a:t>
            </a:r>
            <a:r>
              <a:rPr lang="en-US" sz="2800" smtClean="0"/>
              <a:t>the film …</a:t>
            </a:r>
            <a:endParaRPr lang="en-US" sz="2800" dirty="0" smtClean="0"/>
          </a:p>
          <a:p>
            <a:pPr>
              <a:buNone/>
            </a:pPr>
            <a:endParaRPr lang="en-US" sz="2800" dirty="0"/>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a:spLocks noGrp="1"/>
          </p:cNvSpPr>
          <p:nvPr>
            <p:ph type="title"/>
          </p:nvPr>
        </p:nvSpPr>
        <p:spPr>
          <a:xfrm>
            <a:off x="1270000" y="254000"/>
            <a:ext cx="10464800" cy="1556098"/>
          </a:xfrm>
          <a:prstGeom prst="rect">
            <a:avLst/>
          </a:prstGeom>
        </p:spPr>
        <p:txBody>
          <a:bodyPr anchor="t"/>
          <a:lstStyle/>
          <a:p>
            <a:r>
              <a:rPr sz="5000" dirty="0"/>
              <a:t>Practice Question</a:t>
            </a:r>
            <a:r>
              <a:rPr dirty="0"/>
              <a:t> </a:t>
            </a:r>
            <a:r>
              <a:rPr lang="en-GB" dirty="0" smtClean="0"/>
              <a:t>- Plan</a:t>
            </a:r>
            <a:endParaRPr dirty="0"/>
          </a:p>
        </p:txBody>
      </p:sp>
      <p:sp>
        <p:nvSpPr>
          <p:cNvPr id="139" name="Shape 139"/>
          <p:cNvSpPr>
            <a:spLocks noGrp="1"/>
          </p:cNvSpPr>
          <p:nvPr>
            <p:ph type="body" idx="1"/>
          </p:nvPr>
        </p:nvSpPr>
        <p:spPr>
          <a:xfrm>
            <a:off x="237704" y="1132384"/>
            <a:ext cx="12767096" cy="7632848"/>
          </a:xfrm>
          <a:prstGeom prst="rect">
            <a:avLst/>
          </a:prstGeom>
        </p:spPr>
        <p:txBody>
          <a:bodyPr anchor="t">
            <a:normAutofit lnSpcReduction="10000"/>
          </a:bodyPr>
          <a:lstStyle/>
          <a:p>
            <a:pPr marL="571500" indent="-304800">
              <a:spcBef>
                <a:spcPts val="0"/>
              </a:spcBef>
              <a:buSzTx/>
              <a:buFontTx/>
              <a:buNone/>
              <a:defRPr sz="2800" b="1">
                <a:latin typeface="Trebuchet MS"/>
                <a:ea typeface="Trebuchet MS"/>
                <a:cs typeface="Trebuchet MS"/>
                <a:sym typeface="Trebuchet MS"/>
              </a:defRPr>
            </a:pPr>
            <a:r>
              <a:rPr lang="en-GB" dirty="0" smtClean="0">
                <a:latin typeface="Arial" pitchFamily="34" charset="0"/>
                <a:cs typeface="Arial" pitchFamily="34" charset="0"/>
              </a:rPr>
              <a:t>Plan for section b) – Representation:</a:t>
            </a:r>
          </a:p>
          <a:p>
            <a:pPr marL="571500" indent="-304800">
              <a:spcBef>
                <a:spcPts val="0"/>
              </a:spcBef>
              <a:buSzTx/>
              <a:buFontTx/>
              <a:buNone/>
              <a:defRPr sz="2800" b="1">
                <a:latin typeface="Trebuchet MS"/>
                <a:ea typeface="Trebuchet MS"/>
                <a:cs typeface="Trebuchet MS"/>
                <a:sym typeface="Trebuchet MS"/>
              </a:defRPr>
            </a:pPr>
            <a:endParaRPr lang="en-GB" dirty="0" smtClean="0">
              <a:latin typeface="Arial" pitchFamily="34" charset="0"/>
              <a:cs typeface="Arial" pitchFamily="34" charset="0"/>
            </a:endParaRPr>
          </a:p>
          <a:p>
            <a:pPr marL="571500" indent="-304800">
              <a:spcBef>
                <a:spcPts val="0"/>
              </a:spcBef>
              <a:buSzTx/>
              <a:buFontTx/>
              <a:buNone/>
              <a:defRPr sz="2800" b="1">
                <a:latin typeface="Trebuchet MS"/>
                <a:ea typeface="Trebuchet MS"/>
                <a:cs typeface="Trebuchet MS"/>
                <a:sym typeface="Trebuchet MS"/>
              </a:defRPr>
            </a:pPr>
            <a:r>
              <a:rPr lang="en-GB" dirty="0" smtClean="0">
                <a:latin typeface="Arial" pitchFamily="34" charset="0"/>
                <a:cs typeface="Arial" pitchFamily="34" charset="0"/>
              </a:rPr>
              <a:t>Choose 2 or 3 representations to focus on:</a:t>
            </a:r>
          </a:p>
          <a:p>
            <a:pPr marL="571500" indent="-304800">
              <a:spcBef>
                <a:spcPts val="0"/>
              </a:spcBef>
              <a:buSzTx/>
              <a:defRPr sz="2800" b="1">
                <a:latin typeface="Trebuchet MS"/>
                <a:ea typeface="Trebuchet MS"/>
                <a:cs typeface="Trebuchet MS"/>
                <a:sym typeface="Trebuchet MS"/>
              </a:defRPr>
            </a:pPr>
            <a:r>
              <a:rPr lang="en-GB" dirty="0" smtClean="0">
                <a:latin typeface="Arial" pitchFamily="34" charset="0"/>
                <a:cs typeface="Arial" pitchFamily="34" charset="0"/>
              </a:rPr>
              <a:t>Thelma and Louise as characters </a:t>
            </a:r>
          </a:p>
          <a:p>
            <a:pPr marL="571500" indent="-304800">
              <a:spcBef>
                <a:spcPts val="0"/>
              </a:spcBef>
              <a:buSzTx/>
              <a:defRPr sz="2800" b="1">
                <a:latin typeface="Trebuchet MS"/>
                <a:ea typeface="Trebuchet MS"/>
                <a:cs typeface="Trebuchet MS"/>
                <a:sym typeface="Trebuchet MS"/>
              </a:defRPr>
            </a:pPr>
            <a:r>
              <a:rPr lang="en-GB" dirty="0" smtClean="0">
                <a:latin typeface="Arial" pitchFamily="34" charset="0"/>
                <a:cs typeface="Arial" pitchFamily="34" charset="0"/>
              </a:rPr>
              <a:t>Women </a:t>
            </a:r>
          </a:p>
          <a:p>
            <a:pPr marL="571500" indent="-304800">
              <a:spcBef>
                <a:spcPts val="0"/>
              </a:spcBef>
              <a:buSzTx/>
              <a:defRPr sz="2800" b="1">
                <a:latin typeface="Trebuchet MS"/>
                <a:ea typeface="Trebuchet MS"/>
                <a:cs typeface="Trebuchet MS"/>
                <a:sym typeface="Trebuchet MS"/>
              </a:defRPr>
            </a:pPr>
            <a:r>
              <a:rPr lang="en-GB" dirty="0" smtClean="0">
                <a:latin typeface="Arial" pitchFamily="34" charset="0"/>
                <a:cs typeface="Arial" pitchFamily="34" charset="0"/>
              </a:rPr>
              <a:t>Men </a:t>
            </a:r>
          </a:p>
          <a:p>
            <a:pPr marL="571500" indent="-304800">
              <a:spcBef>
                <a:spcPts val="0"/>
              </a:spcBef>
              <a:buSzTx/>
              <a:defRPr sz="2800" b="1">
                <a:latin typeface="Trebuchet MS"/>
                <a:ea typeface="Trebuchet MS"/>
                <a:cs typeface="Trebuchet MS"/>
                <a:sym typeface="Trebuchet MS"/>
              </a:defRPr>
            </a:pPr>
            <a:r>
              <a:rPr lang="en-GB" dirty="0" smtClean="0">
                <a:latin typeface="Arial" pitchFamily="34" charset="0"/>
                <a:cs typeface="Arial" pitchFamily="34" charset="0"/>
              </a:rPr>
              <a:t>America</a:t>
            </a:r>
          </a:p>
          <a:p>
            <a:pPr marL="571500" indent="-304800">
              <a:spcBef>
                <a:spcPts val="0"/>
              </a:spcBef>
              <a:buSzTx/>
              <a:defRPr sz="2800" b="1">
                <a:latin typeface="Trebuchet MS"/>
                <a:ea typeface="Trebuchet MS"/>
                <a:cs typeface="Trebuchet MS"/>
                <a:sym typeface="Trebuchet MS"/>
              </a:defRPr>
            </a:pPr>
            <a:endParaRPr lang="en-GB" dirty="0" smtClean="0">
              <a:latin typeface="Arial" pitchFamily="34" charset="0"/>
              <a:cs typeface="Arial" pitchFamily="34" charset="0"/>
            </a:endParaRPr>
          </a:p>
          <a:p>
            <a:pPr marL="781050" indent="-514350">
              <a:spcBef>
                <a:spcPts val="0"/>
              </a:spcBef>
              <a:buSzTx/>
              <a:buFont typeface="+mj-lt"/>
              <a:buAutoNum type="arabicPeriod"/>
              <a:defRPr sz="2800" b="1">
                <a:latin typeface="Trebuchet MS"/>
                <a:ea typeface="Trebuchet MS"/>
                <a:cs typeface="Trebuchet MS"/>
                <a:sym typeface="Trebuchet MS"/>
              </a:defRPr>
            </a:pPr>
            <a:r>
              <a:rPr lang="en-GB" dirty="0" smtClean="0">
                <a:latin typeface="Arial" pitchFamily="34" charset="0"/>
                <a:cs typeface="Arial" pitchFamily="34" charset="0"/>
              </a:rPr>
              <a:t>For each representation, give a detailed analysis of how the representation is constructed, referring in detail to scenes from the film and showing how the film-makers have deliberately constructed the representation through their choice of film language, and through what they have chosen to include and exclude.</a:t>
            </a:r>
          </a:p>
          <a:p>
            <a:pPr marL="781050" indent="-514350">
              <a:spcBef>
                <a:spcPts val="0"/>
              </a:spcBef>
              <a:buSzTx/>
              <a:buFont typeface="+mj-lt"/>
              <a:buAutoNum type="arabicPeriod"/>
              <a:defRPr sz="2800" b="1">
                <a:latin typeface="Trebuchet MS"/>
                <a:ea typeface="Trebuchet MS"/>
                <a:cs typeface="Trebuchet MS"/>
                <a:sym typeface="Trebuchet MS"/>
              </a:defRPr>
            </a:pPr>
            <a:r>
              <a:rPr lang="en-GB" dirty="0" smtClean="0">
                <a:latin typeface="Arial" pitchFamily="34" charset="0"/>
                <a:cs typeface="Arial" pitchFamily="34" charset="0"/>
              </a:rPr>
              <a:t>As you discuss the representations, refer back to the society factors you mentioned in a), explaining how the choices of representation have been affected by these society factors (e.g. Some aspects of the film </a:t>
            </a:r>
            <a:r>
              <a:rPr lang="en-GB" u="sng" dirty="0" smtClean="0">
                <a:latin typeface="Arial" pitchFamily="34" charset="0"/>
                <a:cs typeface="Arial" pitchFamily="34" charset="0"/>
              </a:rPr>
              <a:t>reflect</a:t>
            </a:r>
            <a:r>
              <a:rPr lang="en-GB" dirty="0" smtClean="0">
                <a:latin typeface="Arial" pitchFamily="34" charset="0"/>
                <a:cs typeface="Arial" pitchFamily="34" charset="0"/>
              </a:rPr>
              <a:t> social attitudes about the role of women and men; some aspects </a:t>
            </a:r>
            <a:r>
              <a:rPr lang="en-GB" u="sng" dirty="0" smtClean="0">
                <a:latin typeface="Arial" pitchFamily="34" charset="0"/>
                <a:cs typeface="Arial" pitchFamily="34" charset="0"/>
              </a:rPr>
              <a:t>challenge</a:t>
            </a:r>
            <a:r>
              <a:rPr lang="en-GB" dirty="0" smtClean="0">
                <a:latin typeface="Arial" pitchFamily="34" charset="0"/>
                <a:cs typeface="Arial" pitchFamily="34" charset="0"/>
              </a:rPr>
              <a:t> those attitudes; some aspects reflect US attitudes towards guns; others challenge those attitudes)</a:t>
            </a:r>
          </a:p>
          <a:p>
            <a:pPr marL="571500" indent="-304800">
              <a:spcBef>
                <a:spcPts val="0"/>
              </a:spcBef>
              <a:buSzTx/>
              <a:defRPr sz="2800" b="1">
                <a:latin typeface="Trebuchet MS"/>
                <a:ea typeface="Trebuchet MS"/>
                <a:cs typeface="Trebuchet MS"/>
                <a:sym typeface="Trebuchet MS"/>
              </a:defRPr>
            </a:pPr>
            <a:endParaRPr lang="en-GB" dirty="0" smtClean="0">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fast" advClick="1" p14:dur="500">
        <p:dissolve/>
      </p:transition>
    </mc:Choice>
    <mc:Fallback>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a:spLocks noGrp="1"/>
          </p:cNvSpPr>
          <p:nvPr>
            <p:ph type="title"/>
          </p:nvPr>
        </p:nvSpPr>
        <p:spPr>
          <a:xfrm>
            <a:off x="1270000" y="254000"/>
            <a:ext cx="10464800" cy="1556098"/>
          </a:xfrm>
          <a:prstGeom prst="rect">
            <a:avLst/>
          </a:prstGeom>
        </p:spPr>
        <p:txBody>
          <a:bodyPr anchor="t"/>
          <a:lstStyle/>
          <a:p>
            <a:r>
              <a:rPr sz="5000" dirty="0"/>
              <a:t>Practice Question</a:t>
            </a:r>
            <a:r>
              <a:rPr dirty="0"/>
              <a:t> </a:t>
            </a:r>
            <a:r>
              <a:rPr lang="en-GB" dirty="0" smtClean="0"/>
              <a:t>- Plan</a:t>
            </a:r>
            <a:endParaRPr dirty="0"/>
          </a:p>
        </p:txBody>
      </p:sp>
      <p:sp>
        <p:nvSpPr>
          <p:cNvPr id="139" name="Shape 139"/>
          <p:cNvSpPr>
            <a:spLocks noGrp="1"/>
          </p:cNvSpPr>
          <p:nvPr>
            <p:ph type="body" idx="1"/>
          </p:nvPr>
        </p:nvSpPr>
        <p:spPr>
          <a:xfrm>
            <a:off x="237704" y="1348408"/>
            <a:ext cx="12767096" cy="7416824"/>
          </a:xfrm>
          <a:prstGeom prst="rect">
            <a:avLst/>
          </a:prstGeom>
        </p:spPr>
        <p:txBody>
          <a:bodyPr anchor="t">
            <a:normAutofit fontScale="92500" lnSpcReduction="20000"/>
          </a:bodyPr>
          <a:lstStyle/>
          <a:p>
            <a:pPr marL="571500" indent="-304800">
              <a:spcBef>
                <a:spcPts val="0"/>
              </a:spcBef>
              <a:buSzTx/>
              <a:buFontTx/>
              <a:buNone/>
              <a:defRPr sz="2800" b="1">
                <a:latin typeface="Trebuchet MS"/>
                <a:ea typeface="Trebuchet MS"/>
                <a:cs typeface="Trebuchet MS"/>
                <a:sym typeface="Trebuchet MS"/>
              </a:defRPr>
            </a:pPr>
            <a:r>
              <a:rPr lang="en-GB" dirty="0" smtClean="0">
                <a:latin typeface="Arial" pitchFamily="34" charset="0"/>
                <a:cs typeface="Arial" pitchFamily="34" charset="0"/>
              </a:rPr>
              <a:t>Plan for section c) – narrative and / or language:</a:t>
            </a:r>
          </a:p>
          <a:p>
            <a:pPr marL="571500" indent="-304800">
              <a:spcBef>
                <a:spcPts val="0"/>
              </a:spcBef>
              <a:buSzTx/>
              <a:buFontTx/>
              <a:buNone/>
              <a:defRPr sz="2800" b="1">
                <a:latin typeface="Trebuchet MS"/>
                <a:ea typeface="Trebuchet MS"/>
                <a:cs typeface="Trebuchet MS"/>
                <a:sym typeface="Trebuchet MS"/>
              </a:defRPr>
            </a:pPr>
            <a:endParaRPr lang="en-GB" dirty="0" smtClean="0">
              <a:latin typeface="Arial" pitchFamily="34" charset="0"/>
              <a:cs typeface="Arial" pitchFamily="34" charset="0"/>
            </a:endParaRPr>
          </a:p>
          <a:p>
            <a:pPr marL="571500" indent="-304800">
              <a:spcBef>
                <a:spcPts val="0"/>
              </a:spcBef>
              <a:buSzTx/>
              <a:buFontTx/>
              <a:buNone/>
              <a:defRPr sz="2800" b="1">
                <a:latin typeface="Trebuchet MS"/>
                <a:ea typeface="Trebuchet MS"/>
                <a:cs typeface="Trebuchet MS"/>
                <a:sym typeface="Trebuchet MS"/>
              </a:defRPr>
            </a:pPr>
            <a:r>
              <a:rPr lang="en-GB" dirty="0" smtClean="0">
                <a:latin typeface="Arial" pitchFamily="34" charset="0"/>
                <a:cs typeface="Arial" pitchFamily="34" charset="0"/>
              </a:rPr>
              <a:t>Choose whether to focus on one or two key aspects for this section:</a:t>
            </a:r>
          </a:p>
          <a:p>
            <a:pPr marL="571500" indent="-304800">
              <a:spcBef>
                <a:spcPts val="0"/>
              </a:spcBef>
              <a:buSzTx/>
              <a:buFontTx/>
              <a:buNone/>
              <a:defRPr sz="2800" b="1">
                <a:latin typeface="Trebuchet MS"/>
                <a:ea typeface="Trebuchet MS"/>
                <a:cs typeface="Trebuchet MS"/>
                <a:sym typeface="Trebuchet MS"/>
              </a:defRPr>
            </a:pPr>
            <a:endParaRPr lang="en-GB" dirty="0" smtClean="0">
              <a:latin typeface="Arial" pitchFamily="34" charset="0"/>
              <a:cs typeface="Arial" pitchFamily="34" charset="0"/>
            </a:endParaRPr>
          </a:p>
          <a:p>
            <a:pPr marL="571500" indent="-304800">
              <a:spcBef>
                <a:spcPts val="0"/>
              </a:spcBef>
              <a:buSzTx/>
              <a:defRPr sz="2800" b="1">
                <a:latin typeface="Trebuchet MS"/>
                <a:ea typeface="Trebuchet MS"/>
                <a:cs typeface="Trebuchet MS"/>
                <a:sym typeface="Trebuchet MS"/>
              </a:defRPr>
            </a:pPr>
            <a:r>
              <a:rPr lang="en-GB" dirty="0" smtClean="0">
                <a:latin typeface="Arial" pitchFamily="34" charset="0"/>
                <a:cs typeface="Arial" pitchFamily="34" charset="0"/>
              </a:rPr>
              <a:t>For narrative, you need to analyse the </a:t>
            </a:r>
            <a:r>
              <a:rPr lang="en-GB" dirty="0" err="1" smtClean="0">
                <a:latin typeface="Arial" pitchFamily="34" charset="0"/>
                <a:cs typeface="Arial" pitchFamily="34" charset="0"/>
              </a:rPr>
              <a:t>Todorovian</a:t>
            </a:r>
            <a:r>
              <a:rPr lang="en-GB" dirty="0" smtClean="0">
                <a:latin typeface="Arial" pitchFamily="34" charset="0"/>
                <a:cs typeface="Arial" pitchFamily="34" charset="0"/>
              </a:rPr>
              <a:t> structure in real detail, alongside detailed analysis of Barthes’ narrative codes (you could also discuss the use of the Hero’s Journey if you wish), giving detailed references to the film to show how the structures and codes work in the film.</a:t>
            </a:r>
          </a:p>
          <a:p>
            <a:pPr marL="571500" indent="-304800">
              <a:spcBef>
                <a:spcPts val="0"/>
              </a:spcBef>
              <a:buSzTx/>
              <a:defRPr sz="2800" b="1">
                <a:latin typeface="Trebuchet MS"/>
                <a:ea typeface="Trebuchet MS"/>
                <a:cs typeface="Trebuchet MS"/>
                <a:sym typeface="Trebuchet MS"/>
              </a:defRPr>
            </a:pPr>
            <a:endParaRPr lang="en-GB" dirty="0" smtClean="0">
              <a:latin typeface="Arial" pitchFamily="34" charset="0"/>
              <a:cs typeface="Arial" pitchFamily="34" charset="0"/>
            </a:endParaRPr>
          </a:p>
          <a:p>
            <a:pPr marL="571500" indent="-304800">
              <a:spcBef>
                <a:spcPts val="0"/>
              </a:spcBef>
              <a:buSzTx/>
              <a:defRPr sz="2800" b="1">
                <a:latin typeface="Trebuchet MS"/>
                <a:ea typeface="Trebuchet MS"/>
                <a:cs typeface="Trebuchet MS"/>
                <a:sym typeface="Trebuchet MS"/>
              </a:defRPr>
            </a:pPr>
            <a:r>
              <a:rPr lang="en-GB" dirty="0" smtClean="0">
                <a:latin typeface="Arial" pitchFamily="34" charset="0"/>
                <a:cs typeface="Arial" pitchFamily="34" charset="0"/>
              </a:rPr>
              <a:t>For Language, you need to give lots of detailed examples of Mise-en-scene, Use of Camera, Sound, Colour, Lighting and Editing. For each example you should describe in detail the codes used </a:t>
            </a:r>
            <a:r>
              <a:rPr lang="en-GB" u="sng" dirty="0" smtClean="0">
                <a:latin typeface="Arial" pitchFamily="34" charset="0"/>
                <a:cs typeface="Arial" pitchFamily="34" charset="0"/>
              </a:rPr>
              <a:t>and</a:t>
            </a:r>
            <a:r>
              <a:rPr lang="en-GB" dirty="0" smtClean="0">
                <a:latin typeface="Arial" pitchFamily="34" charset="0"/>
                <a:cs typeface="Arial" pitchFamily="34" charset="0"/>
              </a:rPr>
              <a:t> the meanings created (you should have detailed notes on the opening sequence, but you can refer to examples from anywhere in the film).</a:t>
            </a:r>
          </a:p>
          <a:p>
            <a:pPr marL="571500" indent="-304800">
              <a:spcBef>
                <a:spcPts val="0"/>
              </a:spcBef>
              <a:buSzTx/>
              <a:defRPr sz="2800" b="1">
                <a:latin typeface="Trebuchet MS"/>
                <a:ea typeface="Trebuchet MS"/>
                <a:cs typeface="Trebuchet MS"/>
                <a:sym typeface="Trebuchet MS"/>
              </a:defRPr>
            </a:pPr>
            <a:endParaRPr lang="en-GB" u="sng" dirty="0" smtClean="0">
              <a:latin typeface="Arial" pitchFamily="34" charset="0"/>
              <a:cs typeface="Arial" pitchFamily="34" charset="0"/>
            </a:endParaRPr>
          </a:p>
          <a:p>
            <a:pPr marL="571500" indent="-304800">
              <a:spcBef>
                <a:spcPts val="0"/>
              </a:spcBef>
              <a:buSzTx/>
              <a:defRPr sz="2800" b="1">
                <a:latin typeface="Trebuchet MS"/>
                <a:ea typeface="Trebuchet MS"/>
                <a:cs typeface="Trebuchet MS"/>
                <a:sym typeface="Trebuchet MS"/>
              </a:defRPr>
            </a:pPr>
            <a:r>
              <a:rPr lang="en-GB" dirty="0" smtClean="0">
                <a:latin typeface="Arial" pitchFamily="34" charset="0"/>
                <a:cs typeface="Arial" pitchFamily="34" charset="0"/>
              </a:rPr>
              <a:t>As you discuss narrative/language, keep on making clear and detailed links to the society factors you discussed in section a) (e.g., the use of the gun in the disruption reflects the idea that guns are valuable tools of self-defence; the mise-en-scene of Thelma’s house reflects traditional stereotypes of the housewife etc.</a:t>
            </a:r>
          </a:p>
          <a:p>
            <a:pPr marL="571500" indent="-304800">
              <a:spcBef>
                <a:spcPts val="0"/>
              </a:spcBef>
              <a:buSzTx/>
              <a:defRPr sz="2800" b="1">
                <a:latin typeface="Trebuchet MS"/>
                <a:ea typeface="Trebuchet MS"/>
                <a:cs typeface="Trebuchet MS"/>
                <a:sym typeface="Trebuchet MS"/>
              </a:defRPr>
            </a:pPr>
            <a:endParaRPr lang="en-GB" dirty="0" smtClean="0">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fast" advClick="1" p14:dur="500">
        <p:dissolve/>
      </p:transition>
    </mc:Choice>
    <mc:Fallback>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a:spLocks noGrp="1"/>
          </p:cNvSpPr>
          <p:nvPr>
            <p:ph type="body" idx="4294967295"/>
          </p:nvPr>
        </p:nvSpPr>
        <p:spPr>
          <a:xfrm>
            <a:off x="0" y="1270000"/>
            <a:ext cx="10464800" cy="7213600"/>
          </a:xfrm>
          <a:prstGeom prst="rect">
            <a:avLst/>
          </a:prstGeom>
        </p:spPr>
        <p:txBody>
          <a:bodyPr>
            <a:normAutofit fontScale="85000" lnSpcReduction="10000"/>
          </a:bodyPr>
          <a:lstStyle/>
          <a:p>
            <a:pPr marL="542925" indent="-241300" algn="l" defTabSz="868680">
              <a:spcBef>
                <a:spcPts val="4500"/>
              </a:spcBef>
              <a:defRPr sz="3230"/>
            </a:pPr>
            <a:r>
              <a:rPr lang="en-GB" b="1" u="sng" dirty="0" smtClean="0"/>
              <a:t>Section 1 – Media Content in Context (</a:t>
            </a:r>
            <a:r>
              <a:rPr lang="en-GB" b="1" i="1" u="sng" dirty="0" smtClean="0"/>
              <a:t>Thelma &amp; Louise)</a:t>
            </a:r>
            <a:endParaRPr lang="en-GB" b="1" u="sng" dirty="0" smtClean="0"/>
          </a:p>
          <a:p>
            <a:pPr marL="542925" indent="-241300" algn="l" defTabSz="868680">
              <a:spcBef>
                <a:spcPts val="4500"/>
              </a:spcBef>
              <a:defRPr sz="3230"/>
            </a:pPr>
            <a:r>
              <a:rPr dirty="0" smtClean="0"/>
              <a:t>One </a:t>
            </a:r>
            <a:r>
              <a:rPr dirty="0"/>
              <a:t>question, divided into 3 parts, each part worth 10 marks:</a:t>
            </a:r>
          </a:p>
          <a:p>
            <a:pPr marL="844550" indent="-542925" algn="l" defTabSz="868680">
              <a:spcBef>
                <a:spcPts val="3700"/>
              </a:spcBef>
              <a:buSzPct val="171000"/>
              <a:buFont typeface="Gill Sans"/>
              <a:buChar char="•"/>
              <a:defRPr sz="3230"/>
            </a:pPr>
            <a:r>
              <a:rPr dirty="0"/>
              <a:t>The question stem will give you an overall focus for the question</a:t>
            </a:r>
          </a:p>
          <a:p>
            <a:pPr marL="844550" indent="-542925" algn="l" defTabSz="868680">
              <a:spcBef>
                <a:spcPts val="3700"/>
              </a:spcBef>
              <a:buSzPct val="171000"/>
              <a:buFont typeface="Gill Sans"/>
              <a:buChar char="•"/>
              <a:defRPr sz="3230"/>
            </a:pPr>
            <a:r>
              <a:rPr dirty="0"/>
              <a:t>Sections a), b) and c) will narrow the focus by naming one content-based key aspect (Narrative, Language, Representation, Categories); one context-based key aspect (Audience, Society, Institutions); and giving you a choice of other content-based key aspects to analyse.</a:t>
            </a:r>
          </a:p>
          <a:p>
            <a:pPr marL="844550" indent="-542925" algn="l" defTabSz="868680">
              <a:spcBef>
                <a:spcPts val="3700"/>
              </a:spcBef>
              <a:buSzPct val="171000"/>
              <a:buFont typeface="Gill Sans"/>
              <a:buChar char="•"/>
              <a:defRPr sz="3230"/>
            </a:pPr>
            <a:r>
              <a:rPr dirty="0"/>
              <a:t>For the </a:t>
            </a:r>
            <a:r>
              <a:rPr lang="en-GB" dirty="0" smtClean="0"/>
              <a:t>exam</a:t>
            </a:r>
            <a:r>
              <a:rPr dirty="0" smtClean="0"/>
              <a:t>, </a:t>
            </a:r>
            <a:r>
              <a:rPr dirty="0"/>
              <a:t>you need to focus on </a:t>
            </a:r>
            <a:r>
              <a:rPr dirty="0" smtClean="0">
                <a:latin typeface="Gill Sans SemiBold"/>
                <a:ea typeface="Gill Sans SemiBold"/>
                <a:cs typeface="Gill Sans SemiBold"/>
                <a:sym typeface="Gill Sans SemiBold"/>
              </a:rPr>
              <a:t>Society</a:t>
            </a:r>
            <a:r>
              <a:rPr lang="en-GB" dirty="0" smtClean="0">
                <a:latin typeface="Gill Sans SemiBold"/>
                <a:ea typeface="Gill Sans SemiBold"/>
                <a:cs typeface="Gill Sans SemiBold"/>
                <a:sym typeface="Gill Sans SemiBold"/>
              </a:rPr>
              <a:t> and Audience</a:t>
            </a:r>
            <a:r>
              <a:rPr dirty="0" smtClean="0"/>
              <a:t> </a:t>
            </a:r>
            <a:r>
              <a:rPr dirty="0"/>
              <a:t>(context-based key </a:t>
            </a:r>
            <a:r>
              <a:rPr dirty="0" smtClean="0"/>
              <a:t>aspect</a:t>
            </a:r>
            <a:r>
              <a:rPr lang="en-GB" dirty="0" smtClean="0"/>
              <a:t>s</a:t>
            </a:r>
            <a:r>
              <a:rPr dirty="0" smtClean="0"/>
              <a:t>) </a:t>
            </a:r>
            <a:r>
              <a:rPr dirty="0"/>
              <a:t>and </a:t>
            </a:r>
            <a:r>
              <a:rPr dirty="0">
                <a:latin typeface="Gill Sans SemiBold"/>
                <a:ea typeface="Gill Sans SemiBold"/>
                <a:cs typeface="Gill Sans SemiBold"/>
                <a:sym typeface="Gill Sans SemiBold"/>
              </a:rPr>
              <a:t>Representation, Language </a:t>
            </a:r>
            <a:r>
              <a:rPr dirty="0"/>
              <a:t>and </a:t>
            </a:r>
            <a:r>
              <a:rPr dirty="0">
                <a:latin typeface="Gill Sans SemiBold"/>
                <a:ea typeface="Gill Sans SemiBold"/>
                <a:cs typeface="Gill Sans SemiBold"/>
                <a:sym typeface="Gill Sans SemiBold"/>
              </a:rPr>
              <a:t>Narrative</a:t>
            </a:r>
            <a:r>
              <a:rPr dirty="0"/>
              <a:t> (content-based key aspects)</a:t>
            </a:r>
          </a:p>
        </p:txBody>
      </p:sp>
    </p:spTree>
  </p:cSld>
  <p:clrMapOvr>
    <a:masterClrMapping/>
  </p:clrMapOvr>
  <mc:AlternateContent xmlns:mc="http://schemas.openxmlformats.org/markup-compatibility/2006">
    <mc:Choice xmlns:p14="http://schemas.microsoft.com/office/powerpoint/2010/main" xmlns="" Requires="p14">
      <p:transition spd="fast" advClick="1" p14:dur="500">
        <p:dissolve/>
      </p:transition>
    </mc:Choice>
    <mc:Fallback>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p:cNvSpPr>
          <p:nvPr>
            <p:ph type="body" idx="4294967295"/>
          </p:nvPr>
        </p:nvSpPr>
        <p:spPr>
          <a:xfrm>
            <a:off x="0" y="1270000"/>
            <a:ext cx="10464800" cy="7213600"/>
          </a:xfrm>
          <a:prstGeom prst="rect">
            <a:avLst/>
          </a:prstGeom>
        </p:spPr>
        <p:txBody>
          <a:bodyPr lIns="0" tIns="0" rIns="0" bIns="0">
            <a:normAutofit lnSpcReduction="10000"/>
          </a:bodyPr>
          <a:lstStyle/>
          <a:p>
            <a:pPr indent="278891" algn="l" defTabSz="877823">
              <a:spcBef>
                <a:spcPts val="4600"/>
              </a:spcBef>
              <a:defRPr sz="2112" b="1">
                <a:latin typeface="Trebuchet MS"/>
                <a:ea typeface="Trebuchet MS"/>
                <a:cs typeface="Trebuchet MS"/>
                <a:sym typeface="Trebuchet MS"/>
              </a:defRPr>
            </a:pPr>
            <a:r>
              <a:rPr u="sng" dirty="0"/>
              <a:t>2015 exam</a:t>
            </a:r>
            <a:endParaRPr u="sng" dirty="0">
              <a:latin typeface="Times"/>
              <a:ea typeface="Times"/>
              <a:cs typeface="Times"/>
              <a:sym typeface="Times"/>
            </a:endParaRPr>
          </a:p>
          <a:p>
            <a:pPr indent="278891" algn="l" defTabSz="877823">
              <a:spcBef>
                <a:spcPts val="4300"/>
              </a:spcBef>
              <a:defRPr sz="2688">
                <a:latin typeface="Trebuchet MS"/>
                <a:ea typeface="Trebuchet MS"/>
                <a:cs typeface="Trebuchet MS"/>
                <a:sym typeface="Trebuchet MS"/>
              </a:defRPr>
            </a:pPr>
            <a:r>
              <a:rPr dirty="0"/>
              <a:t>Audience responses are influenced by the use of language codes and other aspects of media content. </a:t>
            </a:r>
            <a:endParaRPr dirty="0">
              <a:latin typeface="Times"/>
              <a:ea typeface="Times"/>
              <a:cs typeface="Times"/>
              <a:sym typeface="Times"/>
            </a:endParaRPr>
          </a:p>
          <a:p>
            <a:pPr indent="278891" algn="l" defTabSz="877823">
              <a:spcBef>
                <a:spcPts val="1000"/>
              </a:spcBef>
              <a:defRPr sz="2688">
                <a:latin typeface="Trebuchet MS"/>
                <a:ea typeface="Trebuchet MS"/>
                <a:cs typeface="Trebuchet MS"/>
                <a:sym typeface="Trebuchet MS"/>
              </a:defRPr>
            </a:pPr>
            <a:r>
              <a:rPr dirty="0"/>
              <a:t>Analyse how this could apply to media content you have studied. In your response you must: </a:t>
            </a:r>
          </a:p>
          <a:p>
            <a:pPr indent="278891" algn="l" defTabSz="877823">
              <a:spcBef>
                <a:spcPts val="1000"/>
              </a:spcBef>
              <a:defRPr sz="2688">
                <a:latin typeface="Times"/>
                <a:ea typeface="Times"/>
                <a:cs typeface="Times"/>
                <a:sym typeface="Times"/>
              </a:defRPr>
            </a:pPr>
            <a:endParaRPr dirty="0"/>
          </a:p>
          <a:p>
            <a:pPr indent="278891" algn="l" defTabSz="877823">
              <a:spcBef>
                <a:spcPts val="1000"/>
              </a:spcBef>
              <a:defRPr sz="2688" b="1">
                <a:latin typeface="Trebuchet MS"/>
                <a:ea typeface="Trebuchet MS"/>
                <a:cs typeface="Trebuchet MS"/>
                <a:sym typeface="Trebuchet MS"/>
              </a:defRPr>
            </a:pPr>
            <a:r>
              <a:rPr dirty="0"/>
              <a:t>(a)  analyse how language has been used to create meaning in the content; </a:t>
            </a:r>
            <a:br>
              <a:rPr dirty="0"/>
            </a:br>
            <a:endParaRPr dirty="0">
              <a:latin typeface="Times"/>
              <a:ea typeface="Times"/>
              <a:cs typeface="Times"/>
              <a:sym typeface="Times"/>
            </a:endParaRPr>
          </a:p>
          <a:p>
            <a:pPr indent="278891" algn="l" defTabSz="877823">
              <a:spcBef>
                <a:spcPts val="1000"/>
              </a:spcBef>
              <a:defRPr sz="2688" b="1">
                <a:latin typeface="Trebuchet MS"/>
                <a:ea typeface="Trebuchet MS"/>
                <a:cs typeface="Trebuchet MS"/>
                <a:sym typeface="Trebuchet MS"/>
              </a:defRPr>
            </a:pPr>
            <a:r>
              <a:rPr dirty="0"/>
              <a:t>(b)  analyse how categories and/or narrative and/or representations have been used in the content; </a:t>
            </a:r>
            <a:br>
              <a:rPr dirty="0"/>
            </a:br>
            <a:endParaRPr dirty="0">
              <a:latin typeface="Times"/>
              <a:ea typeface="Times"/>
              <a:cs typeface="Times"/>
              <a:sym typeface="Times"/>
            </a:endParaRPr>
          </a:p>
          <a:p>
            <a:pPr indent="278891" algn="l" defTabSz="877823">
              <a:spcBef>
                <a:spcPts val="1000"/>
              </a:spcBef>
              <a:defRPr sz="2688" b="1">
                <a:latin typeface="Trebuchet MS"/>
                <a:ea typeface="Trebuchet MS"/>
                <a:cs typeface="Trebuchet MS"/>
                <a:sym typeface="Trebuchet MS"/>
              </a:defRPr>
            </a:pPr>
            <a:r>
              <a:rPr dirty="0"/>
              <a:t>(c)  analyse how different audiences might respond to the media content you have referenced. </a:t>
            </a:r>
            <a:br>
              <a:rPr dirty="0"/>
            </a:br>
            <a:endParaRPr dirty="0"/>
          </a:p>
        </p:txBody>
      </p:sp>
    </p:spTree>
  </p:cSld>
  <p:clrMapOvr>
    <a:masterClrMapping/>
  </p:clrMapOvr>
  <mc:AlternateContent xmlns:mc="http://schemas.openxmlformats.org/markup-compatibility/2006">
    <mc:Choice xmlns:p14="http://schemas.microsoft.com/office/powerpoint/2010/main" xmlns="" Requires="p14">
      <p:transition spd="fast" advClick="1" p14:dur="500">
        <p:dissolve/>
      </p:transition>
    </mc:Choice>
    <mc:Fallback>
      <p:transitio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a:spLocks noGrp="1"/>
          </p:cNvSpPr>
          <p:nvPr>
            <p:ph type="body" idx="4294967295"/>
          </p:nvPr>
        </p:nvSpPr>
        <p:spPr>
          <a:xfrm>
            <a:off x="0" y="1270000"/>
            <a:ext cx="10464800" cy="7213600"/>
          </a:xfrm>
          <a:prstGeom prst="rect">
            <a:avLst/>
          </a:prstGeom>
        </p:spPr>
        <p:txBody>
          <a:bodyPr>
            <a:normAutofit fontScale="92500" lnSpcReduction="20000"/>
          </a:bodyPr>
          <a:lstStyle/>
          <a:p>
            <a:pPr marL="565784" indent="-301752" algn="l" defTabSz="905255">
              <a:defRPr sz="4158"/>
            </a:pPr>
            <a:r>
              <a:rPr dirty="0"/>
              <a:t>2016 </a:t>
            </a:r>
            <a:r>
              <a:rPr lang="en-GB" dirty="0" smtClean="0"/>
              <a:t>Exam </a:t>
            </a:r>
          </a:p>
          <a:p>
            <a:pPr marL="565784" indent="-301752" algn="l" defTabSz="905255">
              <a:defRPr sz="4158"/>
            </a:pPr>
            <a:endParaRPr dirty="0"/>
          </a:p>
          <a:p>
            <a:pPr marL="565784" indent="-301752" algn="l" defTabSz="905255">
              <a:defRPr sz="2772" b="1">
                <a:latin typeface="Trebuchet MS"/>
                <a:ea typeface="Trebuchet MS"/>
                <a:cs typeface="Trebuchet MS"/>
                <a:sym typeface="Trebuchet MS"/>
              </a:defRPr>
            </a:pPr>
            <a:r>
              <a:rPr dirty="0"/>
              <a:t>1. Media Content in </a:t>
            </a:r>
            <a:r>
              <a:rPr dirty="0" smtClean="0"/>
              <a:t>Context</a:t>
            </a:r>
            <a:endParaRPr lang="en-GB" dirty="0" smtClean="0"/>
          </a:p>
          <a:p>
            <a:pPr marL="565784" indent="-301752" algn="l" defTabSz="905255">
              <a:defRPr sz="2772" b="1">
                <a:latin typeface="Trebuchet MS"/>
                <a:ea typeface="Trebuchet MS"/>
                <a:cs typeface="Trebuchet MS"/>
                <a:sym typeface="Trebuchet MS"/>
              </a:defRPr>
            </a:pPr>
            <a:endParaRPr dirty="0"/>
          </a:p>
          <a:p>
            <a:pPr marL="565784" indent="-301752" algn="l" defTabSz="905255">
              <a:defRPr sz="2772">
                <a:latin typeface="Trebuchet MS"/>
                <a:ea typeface="Trebuchet MS"/>
                <a:cs typeface="Trebuchet MS"/>
                <a:sym typeface="Trebuchet MS"/>
              </a:defRPr>
            </a:pPr>
            <a:r>
              <a:rPr dirty="0"/>
              <a:t>Internal and external institutional factors often influence the way that narrative and other aspects of media content are constructed.</a:t>
            </a:r>
          </a:p>
          <a:p>
            <a:pPr marL="565784" indent="-301752" algn="l" defTabSz="905255">
              <a:defRPr sz="2772">
                <a:latin typeface="Trebuchet MS"/>
                <a:ea typeface="Trebuchet MS"/>
                <a:cs typeface="Trebuchet MS"/>
                <a:sym typeface="Trebuchet MS"/>
              </a:defRPr>
            </a:pPr>
            <a:r>
              <a:rPr dirty="0"/>
              <a:t>Analyse how this statement applies to media content you have studied. In your response you should:</a:t>
            </a:r>
          </a:p>
          <a:p>
            <a:pPr marL="565784" indent="-301752" algn="l" defTabSz="905255">
              <a:defRPr sz="2772" b="1">
                <a:latin typeface="Trebuchet MS"/>
                <a:ea typeface="Trebuchet MS"/>
                <a:cs typeface="Trebuchet MS"/>
                <a:sym typeface="Trebuchet MS"/>
              </a:defRPr>
            </a:pPr>
            <a:endParaRPr dirty="0"/>
          </a:p>
          <a:p>
            <a:pPr marL="565784" indent="-301752" algn="l" defTabSz="905255">
              <a:defRPr sz="2772" b="1">
                <a:latin typeface="Trebuchet MS"/>
                <a:ea typeface="Trebuchet MS"/>
                <a:cs typeface="Trebuchet MS"/>
                <a:sym typeface="Trebuchet MS"/>
              </a:defRPr>
            </a:pPr>
            <a:r>
              <a:rPr dirty="0"/>
              <a:t>(a) give detailed information about internal and/or external institutional factors which have influenced the media content;                      10</a:t>
            </a:r>
          </a:p>
          <a:p>
            <a:pPr marL="565784" indent="-301752" algn="l" defTabSz="905255">
              <a:defRPr sz="2772" b="1">
                <a:latin typeface="Trebuchet MS"/>
                <a:ea typeface="Trebuchet MS"/>
                <a:cs typeface="Trebuchet MS"/>
                <a:sym typeface="Trebuchet MS"/>
              </a:defRPr>
            </a:pPr>
            <a:r>
              <a:rPr dirty="0"/>
              <a:t>(b) analyse how narrative structures, codes and/or conventions have been influenced by these institutional factors;                       10</a:t>
            </a:r>
          </a:p>
          <a:p>
            <a:pPr marL="565784" indent="-301752" algn="l" defTabSz="905255">
              <a:defRPr sz="2772" b="1">
                <a:latin typeface="Trebuchet MS"/>
                <a:ea typeface="Trebuchet MS"/>
                <a:cs typeface="Trebuchet MS"/>
                <a:sym typeface="Trebuchet MS"/>
              </a:defRPr>
            </a:pPr>
            <a:r>
              <a:rPr dirty="0"/>
              <a:t>(c) analyse how categories and/or representations and/or language codes have also been influenced by these institutional factors.   10</a:t>
            </a:r>
          </a:p>
        </p:txBody>
      </p:sp>
    </p:spTree>
  </p:cSld>
  <p:clrMapOvr>
    <a:masterClrMapping/>
  </p:clrMapOvr>
  <mc:AlternateContent xmlns:mc="http://schemas.openxmlformats.org/markup-compatibility/2006">
    <mc:Choice xmlns:p14="http://schemas.microsoft.com/office/powerpoint/2010/main" xmlns="" Requires="p14">
      <p:transition spd="fast" advClick="1" p14:dur="500">
        <p:dissolve/>
      </p:transition>
    </mc:Choice>
    <mc:Fallback>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a:spLocks noGrp="1"/>
          </p:cNvSpPr>
          <p:nvPr>
            <p:ph type="title"/>
          </p:nvPr>
        </p:nvSpPr>
        <p:spPr>
          <a:xfrm>
            <a:off x="1270000" y="254000"/>
            <a:ext cx="10464800" cy="1556098"/>
          </a:xfrm>
          <a:prstGeom prst="rect">
            <a:avLst/>
          </a:prstGeom>
        </p:spPr>
        <p:txBody>
          <a:bodyPr anchor="t"/>
          <a:lstStyle/>
          <a:p>
            <a:r>
              <a:rPr sz="5000"/>
              <a:t>Practice Question</a:t>
            </a:r>
            <a:r>
              <a:t> </a:t>
            </a:r>
          </a:p>
        </p:txBody>
      </p:sp>
      <p:sp>
        <p:nvSpPr>
          <p:cNvPr id="139" name="Shape 139"/>
          <p:cNvSpPr>
            <a:spLocks noGrp="1"/>
          </p:cNvSpPr>
          <p:nvPr>
            <p:ph type="body" idx="1"/>
          </p:nvPr>
        </p:nvSpPr>
        <p:spPr>
          <a:xfrm>
            <a:off x="1270000" y="1794073"/>
            <a:ext cx="10464800" cy="6689527"/>
          </a:xfrm>
          <a:prstGeom prst="rect">
            <a:avLst/>
          </a:prstGeom>
        </p:spPr>
        <p:txBody>
          <a:bodyPr anchor="t">
            <a:normAutofit/>
          </a:bodyPr>
          <a:lstStyle/>
          <a:p>
            <a:pPr marL="571500" indent="-304800">
              <a:spcBef>
                <a:spcPts val="0"/>
              </a:spcBef>
              <a:buSzTx/>
              <a:buFontTx/>
              <a:buNone/>
              <a:defRPr sz="2800" b="1">
                <a:latin typeface="Trebuchet MS"/>
                <a:ea typeface="Trebuchet MS"/>
                <a:cs typeface="Trebuchet MS"/>
                <a:sym typeface="Trebuchet MS"/>
              </a:defRPr>
            </a:pPr>
            <a:r>
              <a:rPr dirty="0"/>
              <a:t>1. Media Content in Context</a:t>
            </a:r>
          </a:p>
          <a:p>
            <a:pPr marL="571500" indent="-304800">
              <a:spcBef>
                <a:spcPts val="0"/>
              </a:spcBef>
              <a:buSzTx/>
              <a:buFontTx/>
              <a:buNone/>
              <a:defRPr sz="2800" b="1">
                <a:latin typeface="Trebuchet MS"/>
                <a:ea typeface="Trebuchet MS"/>
                <a:cs typeface="Trebuchet MS"/>
                <a:sym typeface="Trebuchet MS"/>
              </a:defRPr>
            </a:pPr>
            <a:endParaRPr dirty="0"/>
          </a:p>
          <a:p>
            <a:pPr marL="571500" indent="-304800">
              <a:spcBef>
                <a:spcPts val="0"/>
              </a:spcBef>
              <a:buSzTx/>
              <a:buFontTx/>
              <a:buNone/>
              <a:defRPr sz="2800">
                <a:latin typeface="Trebuchet MS"/>
                <a:ea typeface="Trebuchet MS"/>
                <a:cs typeface="Trebuchet MS"/>
                <a:sym typeface="Trebuchet MS"/>
              </a:defRPr>
            </a:pPr>
            <a:r>
              <a:rPr dirty="0"/>
              <a:t>Society factors often influence the way that representations and other aspects of media content are constructed.</a:t>
            </a:r>
          </a:p>
          <a:p>
            <a:pPr marL="571500" indent="-304800">
              <a:spcBef>
                <a:spcPts val="0"/>
              </a:spcBef>
              <a:buSzTx/>
              <a:buFontTx/>
              <a:buNone/>
              <a:defRPr sz="2800">
                <a:latin typeface="Trebuchet MS"/>
                <a:ea typeface="Trebuchet MS"/>
                <a:cs typeface="Trebuchet MS"/>
                <a:sym typeface="Trebuchet MS"/>
              </a:defRPr>
            </a:pPr>
            <a:r>
              <a:rPr dirty="0"/>
              <a:t>Analyse how this statement applies to media content you have studied. In your response you should:</a:t>
            </a:r>
          </a:p>
          <a:p>
            <a:pPr marL="571500" indent="-304800">
              <a:spcBef>
                <a:spcPts val="0"/>
              </a:spcBef>
              <a:buSzTx/>
              <a:buFontTx/>
              <a:buNone/>
              <a:defRPr sz="2800" b="1">
                <a:latin typeface="Trebuchet MS"/>
                <a:ea typeface="Trebuchet MS"/>
                <a:cs typeface="Trebuchet MS"/>
                <a:sym typeface="Trebuchet MS"/>
              </a:defRPr>
            </a:pPr>
            <a:endParaRPr dirty="0"/>
          </a:p>
          <a:p>
            <a:pPr marL="571500" indent="-304800">
              <a:spcBef>
                <a:spcPts val="0"/>
              </a:spcBef>
              <a:buSzTx/>
              <a:buFontTx/>
              <a:buNone/>
              <a:defRPr sz="2800" b="1">
                <a:latin typeface="Trebuchet MS"/>
                <a:ea typeface="Trebuchet MS"/>
                <a:cs typeface="Trebuchet MS"/>
                <a:sym typeface="Trebuchet MS"/>
              </a:defRPr>
            </a:pPr>
            <a:r>
              <a:rPr dirty="0"/>
              <a:t>(a) </a:t>
            </a:r>
            <a:r>
              <a:rPr lang="en-GB" dirty="0" smtClean="0"/>
              <a:t>give detailed information about society factors which have influenced the media content</a:t>
            </a:r>
            <a:r>
              <a:rPr dirty="0" smtClean="0"/>
              <a:t>;                      </a:t>
            </a:r>
            <a:r>
              <a:rPr lang="en-GB" dirty="0" smtClean="0"/>
              <a:t>	</a:t>
            </a:r>
            <a:r>
              <a:rPr dirty="0" smtClean="0"/>
              <a:t>10</a:t>
            </a:r>
            <a:endParaRPr dirty="0"/>
          </a:p>
          <a:p>
            <a:pPr marL="571500" indent="-304800">
              <a:spcBef>
                <a:spcPts val="0"/>
              </a:spcBef>
              <a:buSzTx/>
              <a:buFontTx/>
              <a:buNone/>
              <a:defRPr sz="2800" b="1">
                <a:latin typeface="Trebuchet MS"/>
                <a:ea typeface="Trebuchet MS"/>
                <a:cs typeface="Trebuchet MS"/>
                <a:sym typeface="Trebuchet MS"/>
              </a:defRPr>
            </a:pPr>
            <a:r>
              <a:rPr dirty="0"/>
              <a:t>(b) analyse how </a:t>
            </a:r>
            <a:r>
              <a:rPr lang="en-GB" dirty="0" smtClean="0"/>
              <a:t>representation has been </a:t>
            </a:r>
            <a:r>
              <a:rPr dirty="0" smtClean="0"/>
              <a:t>influenced </a:t>
            </a:r>
            <a:r>
              <a:rPr lang="en-GB" dirty="0" smtClean="0"/>
              <a:t>by </a:t>
            </a:r>
            <a:r>
              <a:rPr dirty="0" smtClean="0"/>
              <a:t>these </a:t>
            </a:r>
            <a:r>
              <a:rPr lang="en-GB" dirty="0" smtClean="0"/>
              <a:t>society </a:t>
            </a:r>
            <a:r>
              <a:rPr dirty="0" smtClean="0"/>
              <a:t>factors</a:t>
            </a:r>
            <a:r>
              <a:rPr dirty="0"/>
              <a:t>;                    </a:t>
            </a:r>
            <a:r>
              <a:rPr lang="en-GB" dirty="0" smtClean="0"/>
              <a:t>				</a:t>
            </a:r>
            <a:r>
              <a:rPr dirty="0" smtClean="0"/>
              <a:t>10</a:t>
            </a:r>
            <a:endParaRPr dirty="0"/>
          </a:p>
          <a:p>
            <a:pPr marL="571500" indent="-304800">
              <a:spcBef>
                <a:spcPts val="0"/>
              </a:spcBef>
              <a:buSzTx/>
              <a:buFontTx/>
              <a:buNone/>
              <a:defRPr sz="2800" b="1">
                <a:latin typeface="Trebuchet MS"/>
                <a:ea typeface="Trebuchet MS"/>
                <a:cs typeface="Trebuchet MS"/>
                <a:sym typeface="Trebuchet MS"/>
              </a:defRPr>
            </a:pPr>
            <a:r>
              <a:rPr dirty="0"/>
              <a:t>(c) analyse how categories and/or narrative and/or language codes have also been influenced by these society factors.                                        </a:t>
            </a:r>
            <a:r>
              <a:rPr lang="en-GB" dirty="0" smtClean="0"/>
              <a:t>										</a:t>
            </a:r>
            <a:r>
              <a:rPr dirty="0" smtClean="0"/>
              <a:t>10</a:t>
            </a:r>
            <a:endParaRPr dirty="0"/>
          </a:p>
        </p:txBody>
      </p:sp>
    </p:spTree>
  </p:cSld>
  <p:clrMapOvr>
    <a:masterClrMapping/>
  </p:clrMapOvr>
  <mc:AlternateContent xmlns:mc="http://schemas.openxmlformats.org/markup-compatibility/2006">
    <mc:Choice xmlns:p14="http://schemas.microsoft.com/office/powerpoint/2010/main" xmlns="" Requires="p14">
      <p:transition spd="fast" advClick="1" p14:dur="500">
        <p:dissolve/>
      </p:transition>
    </mc:Choice>
    <mc:Fallback>
      <p:transitio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hape 143"/>
          <p:cNvSpPr>
            <a:spLocks noGrp="1"/>
          </p:cNvSpPr>
          <p:nvPr>
            <p:ph type="body" idx="4294967295"/>
          </p:nvPr>
        </p:nvSpPr>
        <p:spPr>
          <a:xfrm>
            <a:off x="0" y="0"/>
            <a:ext cx="13004800" cy="9753600"/>
          </a:xfrm>
          <a:prstGeom prst="rect">
            <a:avLst/>
          </a:prstGeom>
        </p:spPr>
        <p:txBody>
          <a:bodyPr>
            <a:normAutofit/>
          </a:bodyPr>
          <a:lstStyle/>
          <a:p>
            <a:pPr marL="838200" indent="-571500" algn="l">
              <a:spcBef>
                <a:spcPts val="4600"/>
              </a:spcBef>
              <a:buSzPct val="125000"/>
              <a:buFont typeface="Gill Sans"/>
              <a:buChar char="•"/>
              <a:defRPr sz="4000"/>
            </a:pPr>
            <a:r>
              <a:rPr dirty="0"/>
              <a:t>Answer each section separately as fully as you can, but bearing in mind the question stem </a:t>
            </a:r>
          </a:p>
          <a:p>
            <a:pPr marL="838200" indent="-571500" algn="l">
              <a:spcBef>
                <a:spcPts val="4600"/>
              </a:spcBef>
              <a:buSzPct val="125000"/>
              <a:buFont typeface="Gill Sans"/>
              <a:buChar char="•"/>
              <a:defRPr sz="4000"/>
            </a:pPr>
            <a:r>
              <a:rPr dirty="0"/>
              <a:t>Read the question carefully, to make sure you are genuinely answering it</a:t>
            </a:r>
          </a:p>
          <a:p>
            <a:pPr marL="838200" indent="-571500" algn="l">
              <a:spcBef>
                <a:spcPts val="4600"/>
              </a:spcBef>
              <a:buSzPct val="125000"/>
              <a:buFont typeface="Gill Sans"/>
              <a:buChar char="•"/>
              <a:defRPr sz="4000"/>
            </a:pPr>
            <a:r>
              <a:rPr dirty="0"/>
              <a:t>To answer the question fully, you have to make </a:t>
            </a:r>
            <a:r>
              <a:rPr lang="en-GB" dirty="0" smtClean="0"/>
              <a:t>clear </a:t>
            </a:r>
            <a:r>
              <a:rPr dirty="0" smtClean="0"/>
              <a:t>connections </a:t>
            </a:r>
            <a:r>
              <a:rPr dirty="0"/>
              <a:t>between society factors and your analysis of representation, narrative, language etc.</a:t>
            </a:r>
          </a:p>
          <a:p>
            <a:pPr marL="838200" indent="-571500" algn="l">
              <a:spcBef>
                <a:spcPts val="4600"/>
              </a:spcBef>
              <a:buSzPct val="125000"/>
              <a:buFont typeface="Gill Sans"/>
              <a:buChar char="•"/>
              <a:defRPr sz="4000"/>
            </a:pPr>
            <a:r>
              <a:rPr dirty="0"/>
              <a:t>Give lots of specific references to the film to support your points.</a:t>
            </a:r>
          </a:p>
        </p:txBody>
      </p:sp>
    </p:spTree>
  </p:cSld>
  <p:clrMapOvr>
    <a:masterClrMapping/>
  </p:clrMapOvr>
  <mc:AlternateContent xmlns:mc="http://schemas.openxmlformats.org/markup-compatibility/2006">
    <mc:Choice xmlns:p14="http://schemas.microsoft.com/office/powerpoint/2010/main" xmlns="" Requires="p14">
      <p:transition spd="fast" advClick="1" p14:dur="500">
        <p:dissolve/>
      </p:transition>
    </mc:Choice>
    <mc:Fallback>
      <p:transitio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a:spLocks noGrp="1"/>
          </p:cNvSpPr>
          <p:nvPr>
            <p:ph type="title"/>
          </p:nvPr>
        </p:nvSpPr>
        <p:spPr>
          <a:xfrm>
            <a:off x="1270000" y="254000"/>
            <a:ext cx="10464800" cy="1556098"/>
          </a:xfrm>
          <a:prstGeom prst="rect">
            <a:avLst/>
          </a:prstGeom>
        </p:spPr>
        <p:txBody>
          <a:bodyPr anchor="t"/>
          <a:lstStyle/>
          <a:p>
            <a:r>
              <a:rPr sz="5000"/>
              <a:t>Practice Question</a:t>
            </a:r>
            <a:r>
              <a:t> </a:t>
            </a:r>
          </a:p>
        </p:txBody>
      </p:sp>
      <p:sp>
        <p:nvSpPr>
          <p:cNvPr id="139" name="Shape 139"/>
          <p:cNvSpPr>
            <a:spLocks noGrp="1"/>
          </p:cNvSpPr>
          <p:nvPr>
            <p:ph type="body" idx="1"/>
          </p:nvPr>
        </p:nvSpPr>
        <p:spPr>
          <a:xfrm>
            <a:off x="1270000" y="1794073"/>
            <a:ext cx="10464800" cy="6689527"/>
          </a:xfrm>
          <a:prstGeom prst="rect">
            <a:avLst/>
          </a:prstGeom>
        </p:spPr>
        <p:txBody>
          <a:bodyPr anchor="t">
            <a:normAutofit/>
          </a:bodyPr>
          <a:lstStyle/>
          <a:p>
            <a:pPr marL="571500" indent="-304800">
              <a:spcBef>
                <a:spcPts val="0"/>
              </a:spcBef>
              <a:buSzTx/>
              <a:buFontTx/>
              <a:buNone/>
              <a:defRPr sz="2800" b="1">
                <a:latin typeface="Trebuchet MS"/>
                <a:ea typeface="Trebuchet MS"/>
                <a:cs typeface="Trebuchet MS"/>
                <a:sym typeface="Trebuchet MS"/>
              </a:defRPr>
            </a:pPr>
            <a:r>
              <a:rPr dirty="0"/>
              <a:t>1. Media Content in Context</a:t>
            </a:r>
          </a:p>
          <a:p>
            <a:pPr marL="571500" indent="-304800">
              <a:spcBef>
                <a:spcPts val="0"/>
              </a:spcBef>
              <a:buSzTx/>
              <a:buFontTx/>
              <a:buNone/>
              <a:defRPr sz="2800" b="1">
                <a:latin typeface="Trebuchet MS"/>
                <a:ea typeface="Trebuchet MS"/>
                <a:cs typeface="Trebuchet MS"/>
                <a:sym typeface="Trebuchet MS"/>
              </a:defRPr>
            </a:pPr>
            <a:endParaRPr dirty="0"/>
          </a:p>
          <a:p>
            <a:pPr marL="571500" indent="-304800">
              <a:spcBef>
                <a:spcPts val="0"/>
              </a:spcBef>
              <a:buSzTx/>
              <a:buFontTx/>
              <a:buNone/>
              <a:defRPr sz="2800">
                <a:latin typeface="Trebuchet MS"/>
                <a:ea typeface="Trebuchet MS"/>
                <a:cs typeface="Trebuchet MS"/>
                <a:sym typeface="Trebuchet MS"/>
              </a:defRPr>
            </a:pPr>
            <a:r>
              <a:rPr dirty="0"/>
              <a:t>Society factors often influence the way that representations and other aspects of media content are constructed.</a:t>
            </a:r>
          </a:p>
          <a:p>
            <a:pPr marL="571500" indent="-304800">
              <a:spcBef>
                <a:spcPts val="0"/>
              </a:spcBef>
              <a:buSzTx/>
              <a:buFontTx/>
              <a:buNone/>
              <a:defRPr sz="2800">
                <a:latin typeface="Trebuchet MS"/>
                <a:ea typeface="Trebuchet MS"/>
                <a:cs typeface="Trebuchet MS"/>
                <a:sym typeface="Trebuchet MS"/>
              </a:defRPr>
            </a:pPr>
            <a:r>
              <a:rPr dirty="0"/>
              <a:t>Analyse how this statement applies to media content you have studied. In your response you should:</a:t>
            </a:r>
          </a:p>
          <a:p>
            <a:pPr marL="571500" indent="-304800">
              <a:spcBef>
                <a:spcPts val="0"/>
              </a:spcBef>
              <a:buSzTx/>
              <a:buFontTx/>
              <a:buNone/>
              <a:defRPr sz="2800" b="1">
                <a:latin typeface="Trebuchet MS"/>
                <a:ea typeface="Trebuchet MS"/>
                <a:cs typeface="Trebuchet MS"/>
                <a:sym typeface="Trebuchet MS"/>
              </a:defRPr>
            </a:pPr>
            <a:endParaRPr dirty="0"/>
          </a:p>
          <a:p>
            <a:pPr marL="571500" indent="-304800">
              <a:spcBef>
                <a:spcPts val="0"/>
              </a:spcBef>
              <a:buSzTx/>
              <a:buFontTx/>
              <a:buNone/>
              <a:defRPr sz="2800" b="1">
                <a:latin typeface="Trebuchet MS"/>
                <a:ea typeface="Trebuchet MS"/>
                <a:cs typeface="Trebuchet MS"/>
                <a:sym typeface="Trebuchet MS"/>
              </a:defRPr>
            </a:pPr>
            <a:r>
              <a:rPr dirty="0"/>
              <a:t>(a) </a:t>
            </a:r>
            <a:r>
              <a:rPr lang="en-GB" dirty="0" smtClean="0"/>
              <a:t>give detailed information about society factors which have influenced the media content</a:t>
            </a:r>
            <a:r>
              <a:rPr dirty="0" smtClean="0"/>
              <a:t>;                      </a:t>
            </a:r>
            <a:r>
              <a:rPr lang="en-GB" dirty="0" smtClean="0"/>
              <a:t>	</a:t>
            </a:r>
            <a:r>
              <a:rPr dirty="0" smtClean="0"/>
              <a:t>10</a:t>
            </a:r>
            <a:endParaRPr dirty="0"/>
          </a:p>
          <a:p>
            <a:pPr marL="571500" indent="-304800">
              <a:spcBef>
                <a:spcPts val="0"/>
              </a:spcBef>
              <a:buSzTx/>
              <a:buFontTx/>
              <a:buNone/>
              <a:defRPr sz="2800" b="1">
                <a:latin typeface="Trebuchet MS"/>
                <a:ea typeface="Trebuchet MS"/>
                <a:cs typeface="Trebuchet MS"/>
                <a:sym typeface="Trebuchet MS"/>
              </a:defRPr>
            </a:pPr>
            <a:r>
              <a:rPr dirty="0"/>
              <a:t>(b) analyse how </a:t>
            </a:r>
            <a:r>
              <a:rPr lang="en-GB" dirty="0" smtClean="0"/>
              <a:t>representation has been </a:t>
            </a:r>
            <a:r>
              <a:rPr dirty="0" smtClean="0"/>
              <a:t>influenced </a:t>
            </a:r>
            <a:r>
              <a:rPr lang="en-GB" dirty="0" smtClean="0"/>
              <a:t>by </a:t>
            </a:r>
            <a:r>
              <a:rPr dirty="0" smtClean="0"/>
              <a:t>these </a:t>
            </a:r>
            <a:r>
              <a:rPr lang="en-GB" dirty="0" smtClean="0"/>
              <a:t>society </a:t>
            </a:r>
            <a:r>
              <a:rPr dirty="0" smtClean="0"/>
              <a:t>factors</a:t>
            </a:r>
            <a:r>
              <a:rPr dirty="0"/>
              <a:t>;                    </a:t>
            </a:r>
            <a:r>
              <a:rPr lang="en-GB" dirty="0" smtClean="0"/>
              <a:t>				</a:t>
            </a:r>
            <a:r>
              <a:rPr dirty="0" smtClean="0"/>
              <a:t>10</a:t>
            </a:r>
            <a:endParaRPr dirty="0"/>
          </a:p>
          <a:p>
            <a:pPr marL="571500" indent="-304800">
              <a:spcBef>
                <a:spcPts val="0"/>
              </a:spcBef>
              <a:buSzTx/>
              <a:buFontTx/>
              <a:buNone/>
              <a:defRPr sz="2800" b="1">
                <a:latin typeface="Trebuchet MS"/>
                <a:ea typeface="Trebuchet MS"/>
                <a:cs typeface="Trebuchet MS"/>
                <a:sym typeface="Trebuchet MS"/>
              </a:defRPr>
            </a:pPr>
            <a:r>
              <a:rPr dirty="0"/>
              <a:t>(c) analyse how categories and/or narrative and/or language codes have also been influenced by these society factors.                                        </a:t>
            </a:r>
            <a:r>
              <a:rPr lang="en-GB" dirty="0" smtClean="0"/>
              <a:t>										</a:t>
            </a:r>
            <a:r>
              <a:rPr dirty="0" smtClean="0"/>
              <a:t>10</a:t>
            </a:r>
            <a:endParaRPr dirty="0"/>
          </a:p>
        </p:txBody>
      </p:sp>
    </p:spTree>
  </p:cSld>
  <p:clrMapOvr>
    <a:masterClrMapping/>
  </p:clrMapOvr>
  <mc:AlternateContent xmlns:mc="http://schemas.openxmlformats.org/markup-compatibility/2006">
    <mc:Choice xmlns:p14="http://schemas.microsoft.com/office/powerpoint/2010/main" xmlns="" Requires="p14">
      <p:transition spd="fast" advClick="1" p14:dur="500">
        <p:dissolve/>
      </p:transition>
    </mc:Choice>
    <mc:Fallback>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a:spLocks noGrp="1"/>
          </p:cNvSpPr>
          <p:nvPr>
            <p:ph type="title"/>
          </p:nvPr>
        </p:nvSpPr>
        <p:spPr>
          <a:xfrm>
            <a:off x="1270000" y="254000"/>
            <a:ext cx="10464800" cy="1556098"/>
          </a:xfrm>
          <a:prstGeom prst="rect">
            <a:avLst/>
          </a:prstGeom>
        </p:spPr>
        <p:txBody>
          <a:bodyPr anchor="t"/>
          <a:lstStyle/>
          <a:p>
            <a:r>
              <a:rPr sz="5000" dirty="0"/>
              <a:t>Practice Question</a:t>
            </a:r>
            <a:r>
              <a:rPr dirty="0"/>
              <a:t> </a:t>
            </a:r>
            <a:r>
              <a:rPr lang="en-GB" dirty="0" smtClean="0"/>
              <a:t>- Plan</a:t>
            </a:r>
            <a:endParaRPr dirty="0"/>
          </a:p>
        </p:txBody>
      </p:sp>
      <p:sp>
        <p:nvSpPr>
          <p:cNvPr id="139" name="Shape 139"/>
          <p:cNvSpPr>
            <a:spLocks noGrp="1"/>
          </p:cNvSpPr>
          <p:nvPr>
            <p:ph type="body" idx="1"/>
          </p:nvPr>
        </p:nvSpPr>
        <p:spPr>
          <a:xfrm>
            <a:off x="1270000" y="1794073"/>
            <a:ext cx="10464800" cy="6689527"/>
          </a:xfrm>
          <a:prstGeom prst="rect">
            <a:avLst/>
          </a:prstGeom>
        </p:spPr>
        <p:txBody>
          <a:bodyPr anchor="t">
            <a:normAutofit/>
          </a:bodyPr>
          <a:lstStyle/>
          <a:p>
            <a:pPr marL="571500" indent="-304800">
              <a:spcBef>
                <a:spcPts val="0"/>
              </a:spcBef>
              <a:buSzTx/>
              <a:buFontTx/>
              <a:buNone/>
              <a:defRPr sz="2800" b="1">
                <a:latin typeface="Trebuchet MS"/>
                <a:ea typeface="Trebuchet MS"/>
                <a:cs typeface="Trebuchet MS"/>
                <a:sym typeface="Trebuchet MS"/>
              </a:defRPr>
            </a:pPr>
            <a:r>
              <a:rPr lang="en-GB" dirty="0" smtClean="0"/>
              <a:t>First:</a:t>
            </a:r>
          </a:p>
          <a:p>
            <a:pPr marL="571500" indent="-304800">
              <a:spcBef>
                <a:spcPts val="0"/>
              </a:spcBef>
              <a:buSzTx/>
              <a:buFontTx/>
              <a:buNone/>
              <a:defRPr sz="2800" b="1">
                <a:latin typeface="Trebuchet MS"/>
                <a:ea typeface="Trebuchet MS"/>
                <a:cs typeface="Trebuchet MS"/>
                <a:sym typeface="Trebuchet MS"/>
              </a:defRPr>
            </a:pPr>
            <a:endParaRPr lang="en-GB" dirty="0" smtClean="0"/>
          </a:p>
          <a:p>
            <a:pPr marL="571500" indent="-304800">
              <a:spcBef>
                <a:spcPts val="0"/>
              </a:spcBef>
              <a:buSzTx/>
              <a:buFontTx/>
              <a:buNone/>
              <a:defRPr sz="2800" b="1">
                <a:latin typeface="Trebuchet MS"/>
                <a:ea typeface="Trebuchet MS"/>
                <a:cs typeface="Trebuchet MS"/>
                <a:sym typeface="Trebuchet MS"/>
              </a:defRPr>
            </a:pPr>
            <a:r>
              <a:rPr lang="en-GB" dirty="0" smtClean="0"/>
              <a:t>As an introduction, you need one or two sentences that make it clear what film you’re writing about and acknowledge the question, e.g.:</a:t>
            </a:r>
          </a:p>
          <a:p>
            <a:pPr marL="571500" indent="-304800">
              <a:spcBef>
                <a:spcPts val="0"/>
              </a:spcBef>
              <a:buSzTx/>
              <a:buFontTx/>
              <a:buNone/>
              <a:defRPr sz="2800" b="1">
                <a:latin typeface="Trebuchet MS"/>
                <a:ea typeface="Trebuchet MS"/>
                <a:cs typeface="Trebuchet MS"/>
                <a:sym typeface="Trebuchet MS"/>
              </a:defRPr>
            </a:pPr>
            <a:endParaRPr lang="en-GB" dirty="0" smtClean="0"/>
          </a:p>
          <a:p>
            <a:pPr marL="571500" indent="-304800">
              <a:spcBef>
                <a:spcPts val="0"/>
              </a:spcBef>
              <a:buSzTx/>
              <a:buFontTx/>
              <a:buNone/>
              <a:defRPr sz="2800" b="1">
                <a:latin typeface="Trebuchet MS"/>
                <a:ea typeface="Trebuchet MS"/>
                <a:cs typeface="Trebuchet MS"/>
                <a:sym typeface="Trebuchet MS"/>
              </a:defRPr>
            </a:pPr>
            <a:r>
              <a:rPr lang="en-GB" i="1" dirty="0" smtClean="0"/>
              <a:t>“Thelma &amp; Louise” was directed by Ridley Scott and written by Callie </a:t>
            </a:r>
            <a:r>
              <a:rPr lang="en-GB" i="1" dirty="0" err="1" smtClean="0"/>
              <a:t>Khouri</a:t>
            </a:r>
            <a:r>
              <a:rPr lang="en-GB" i="1" dirty="0" smtClean="0"/>
              <a:t>. The film was released in 1991 and its use of representation, language and narrative was heavily influenced by attitudes towards women, feminism and gun control in American society at that time.</a:t>
            </a:r>
            <a:endParaRPr i="1" dirty="0"/>
          </a:p>
        </p:txBody>
      </p:sp>
    </p:spTree>
  </p:cSld>
  <p:clrMapOvr>
    <a:masterClrMapping/>
  </p:clrMapOvr>
  <mc:AlternateContent xmlns:mc="http://schemas.openxmlformats.org/markup-compatibility/2006">
    <mc:Choice xmlns:p14="http://schemas.microsoft.com/office/powerpoint/2010/main" xmlns="" Requires="p14">
      <p:transition spd="fast" advClick="1" p14:dur="500">
        <p:dissolve/>
      </p:transition>
    </mc:Choice>
    <mc:Fallback>
      <p:transitio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a:spLocks noGrp="1"/>
          </p:cNvSpPr>
          <p:nvPr>
            <p:ph type="title"/>
          </p:nvPr>
        </p:nvSpPr>
        <p:spPr>
          <a:xfrm>
            <a:off x="1270000" y="254000"/>
            <a:ext cx="10464800" cy="1556098"/>
          </a:xfrm>
          <a:prstGeom prst="rect">
            <a:avLst/>
          </a:prstGeom>
        </p:spPr>
        <p:txBody>
          <a:bodyPr anchor="t"/>
          <a:lstStyle/>
          <a:p>
            <a:r>
              <a:rPr sz="5000" dirty="0"/>
              <a:t>Practice Question</a:t>
            </a:r>
            <a:r>
              <a:rPr dirty="0"/>
              <a:t> </a:t>
            </a:r>
            <a:r>
              <a:rPr lang="en-GB" dirty="0" smtClean="0"/>
              <a:t>- Plan</a:t>
            </a:r>
            <a:endParaRPr dirty="0"/>
          </a:p>
        </p:txBody>
      </p:sp>
      <p:sp>
        <p:nvSpPr>
          <p:cNvPr id="139" name="Shape 139"/>
          <p:cNvSpPr>
            <a:spLocks noGrp="1"/>
          </p:cNvSpPr>
          <p:nvPr>
            <p:ph type="body" idx="1"/>
          </p:nvPr>
        </p:nvSpPr>
        <p:spPr>
          <a:xfrm>
            <a:off x="1270000" y="1794073"/>
            <a:ext cx="10464800" cy="6689527"/>
          </a:xfrm>
          <a:prstGeom prst="rect">
            <a:avLst/>
          </a:prstGeom>
        </p:spPr>
        <p:txBody>
          <a:bodyPr anchor="t">
            <a:normAutofit lnSpcReduction="10000"/>
          </a:bodyPr>
          <a:lstStyle/>
          <a:p>
            <a:pPr marL="571500" indent="-304800">
              <a:spcBef>
                <a:spcPts val="0"/>
              </a:spcBef>
              <a:buSzTx/>
              <a:buFontTx/>
              <a:buNone/>
              <a:defRPr sz="2800" b="1">
                <a:latin typeface="Trebuchet MS"/>
                <a:ea typeface="Trebuchet MS"/>
                <a:cs typeface="Trebuchet MS"/>
                <a:sym typeface="Trebuchet MS"/>
              </a:defRPr>
            </a:pPr>
            <a:r>
              <a:rPr lang="en-GB" dirty="0" smtClean="0">
                <a:latin typeface="Arial" pitchFamily="34" charset="0"/>
                <a:cs typeface="Arial" pitchFamily="34" charset="0"/>
              </a:rPr>
              <a:t>Plan for section a) – society factors:</a:t>
            </a:r>
          </a:p>
          <a:p>
            <a:pPr marL="571500" indent="-304800">
              <a:spcBef>
                <a:spcPts val="0"/>
              </a:spcBef>
              <a:buSzTx/>
              <a:buFontTx/>
              <a:buNone/>
              <a:defRPr sz="2800" b="1">
                <a:latin typeface="Trebuchet MS"/>
                <a:ea typeface="Trebuchet MS"/>
                <a:cs typeface="Trebuchet MS"/>
                <a:sym typeface="Trebuchet MS"/>
              </a:defRPr>
            </a:pPr>
            <a:endParaRPr lang="en-GB" dirty="0" smtClean="0">
              <a:latin typeface="Arial" pitchFamily="34" charset="0"/>
              <a:cs typeface="Arial" pitchFamily="34" charset="0"/>
            </a:endParaRPr>
          </a:p>
          <a:p>
            <a:pPr marL="571500" indent="-304800">
              <a:spcBef>
                <a:spcPts val="0"/>
              </a:spcBef>
              <a:buSzTx/>
              <a:buNone/>
              <a:defRPr sz="2800" b="1">
                <a:latin typeface="Trebuchet MS"/>
                <a:ea typeface="Trebuchet MS"/>
                <a:cs typeface="Trebuchet MS"/>
                <a:sym typeface="Trebuchet MS"/>
              </a:defRPr>
            </a:pPr>
            <a:r>
              <a:rPr lang="en-GB" dirty="0" smtClean="0">
                <a:latin typeface="Arial" pitchFamily="34" charset="0"/>
                <a:cs typeface="Arial" pitchFamily="34" charset="0"/>
              </a:rPr>
              <a:t>Factor 1 – Traditional attitudes towards women – there was some challenges towards this from feminism, but traditional attitudes to women’s possible roles in society were still very common: </a:t>
            </a:r>
          </a:p>
          <a:p>
            <a:pPr marL="571500" indent="-304800">
              <a:spcBef>
                <a:spcPts val="0"/>
              </a:spcBef>
              <a:buSzTx/>
              <a:buNone/>
              <a:defRPr sz="2800" b="1">
                <a:latin typeface="Trebuchet MS"/>
                <a:ea typeface="Trebuchet MS"/>
                <a:cs typeface="Trebuchet MS"/>
                <a:sym typeface="Trebuchet MS"/>
              </a:defRPr>
            </a:pPr>
            <a:endParaRPr lang="en-GB" dirty="0" smtClean="0">
              <a:latin typeface="Arial" pitchFamily="34" charset="0"/>
              <a:cs typeface="Arial" pitchFamily="34" charset="0"/>
            </a:endParaRPr>
          </a:p>
          <a:p>
            <a:pPr marL="571500" indent="-304800">
              <a:spcBef>
                <a:spcPts val="0"/>
              </a:spcBef>
              <a:buSzTx/>
              <a:defRPr sz="2800" b="1">
                <a:latin typeface="Trebuchet MS"/>
                <a:ea typeface="Trebuchet MS"/>
                <a:cs typeface="Trebuchet MS"/>
                <a:sym typeface="Trebuchet MS"/>
              </a:defRPr>
            </a:pPr>
            <a:r>
              <a:rPr lang="en-GB" dirty="0" smtClean="0">
                <a:latin typeface="Arial" pitchFamily="34" charset="0"/>
                <a:cs typeface="Arial" pitchFamily="34" charset="0"/>
              </a:rPr>
              <a:t>Stereotype of housewife – women are expected to aspire to marriage and childbearing, and to serve their husband</a:t>
            </a:r>
          </a:p>
          <a:p>
            <a:pPr marL="571500" indent="-304800">
              <a:spcBef>
                <a:spcPts val="0"/>
              </a:spcBef>
              <a:buSzTx/>
              <a:defRPr sz="2800" b="1">
                <a:latin typeface="Trebuchet MS"/>
                <a:ea typeface="Trebuchet MS"/>
                <a:cs typeface="Trebuchet MS"/>
                <a:sym typeface="Trebuchet MS"/>
              </a:defRPr>
            </a:pPr>
            <a:r>
              <a:rPr lang="en-GB" dirty="0" smtClean="0">
                <a:latin typeface="Arial" pitchFamily="34" charset="0"/>
                <a:cs typeface="Arial" pitchFamily="34" charset="0"/>
              </a:rPr>
              <a:t>Men are expected to work, to hold positions of authority and to earn more than women</a:t>
            </a:r>
          </a:p>
          <a:p>
            <a:pPr marL="571500" indent="-304800">
              <a:spcBef>
                <a:spcPts val="0"/>
              </a:spcBef>
              <a:buSzTx/>
              <a:defRPr sz="2800" b="1">
                <a:latin typeface="Trebuchet MS"/>
                <a:ea typeface="Trebuchet MS"/>
                <a:cs typeface="Trebuchet MS"/>
                <a:sym typeface="Trebuchet MS"/>
              </a:defRPr>
            </a:pPr>
            <a:r>
              <a:rPr lang="en-GB" dirty="0" smtClean="0">
                <a:latin typeface="Arial" pitchFamily="34" charset="0"/>
                <a:cs typeface="Arial" pitchFamily="34" charset="0"/>
              </a:rPr>
              <a:t>Certain types of work (care, cooking cleaning, service industries) are thought of as “women’s work”</a:t>
            </a:r>
          </a:p>
          <a:p>
            <a:pPr marL="571500" indent="-304800">
              <a:spcBef>
                <a:spcPts val="0"/>
              </a:spcBef>
              <a:buSzTx/>
              <a:defRPr sz="2800" b="1">
                <a:latin typeface="Trebuchet MS"/>
                <a:ea typeface="Trebuchet MS"/>
                <a:cs typeface="Trebuchet MS"/>
                <a:sym typeface="Trebuchet MS"/>
              </a:defRPr>
            </a:pPr>
            <a:r>
              <a:rPr lang="en-GB" dirty="0" smtClean="0">
                <a:latin typeface="Arial" pitchFamily="34" charset="0"/>
                <a:cs typeface="Arial" pitchFamily="34" charset="0"/>
              </a:rPr>
              <a:t>Men are associated with strength, violence and authority; women are associated with weakness, passivity and caring</a:t>
            </a:r>
          </a:p>
        </p:txBody>
      </p:sp>
    </p:spTree>
  </p:cSld>
  <p:clrMapOvr>
    <a:masterClrMapping/>
  </p:clrMapOvr>
  <mc:AlternateContent xmlns:mc="http://schemas.openxmlformats.org/markup-compatibility/2006">
    <mc:Choice xmlns:p14="http://schemas.microsoft.com/office/powerpoint/2010/main" xmlns="" Requires="p14">
      <p:transition spd="fast" advClick="1" p14:dur="500">
        <p:dissolve/>
      </p:transition>
    </mc:Choice>
    <mc:Fallback>
      <p:transition>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itle &amp; Subtitle">
  <a:themeElements>
    <a:clrScheme name="Title &amp; Subtitle">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Title &amp; Subtitle">
      <a:majorFont>
        <a:latin typeface="Helvetica"/>
        <a:ea typeface="Helvetica"/>
        <a:cs typeface="Helvetica"/>
      </a:majorFont>
      <a:minorFont>
        <a:latin typeface="Helvetica Neue"/>
        <a:ea typeface="Helvetica Neue"/>
        <a:cs typeface="Helvetica Neue"/>
      </a:minorFont>
    </a:fontScheme>
    <a:fmtScheme name="Title &amp; Subtit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ctr" defTabSz="9144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ctr" defTabSz="9144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272</TotalTime>
  <Words>1957</Words>
  <Application>Microsoft Office PowerPoint</Application>
  <PresentationFormat>Custom</PresentationFormat>
  <Paragraphs>116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Higher Media</vt:lpstr>
      <vt:lpstr>Slide 2</vt:lpstr>
      <vt:lpstr>Slide 3</vt:lpstr>
      <vt:lpstr>Slide 4</vt:lpstr>
      <vt:lpstr>Practice Question </vt:lpstr>
      <vt:lpstr>Slide 6</vt:lpstr>
      <vt:lpstr>Practice Question </vt:lpstr>
      <vt:lpstr>Practice Question - Plan</vt:lpstr>
      <vt:lpstr>Practice Question - Plan</vt:lpstr>
      <vt:lpstr>Practice Question - Plan</vt:lpstr>
      <vt:lpstr>Practice Question - Plan</vt:lpstr>
      <vt:lpstr>Practice Question - Plan</vt:lpstr>
      <vt:lpstr>E.G.</vt:lpstr>
      <vt:lpstr>Slide 14</vt:lpstr>
      <vt:lpstr>Slide 15</vt:lpstr>
      <vt:lpstr>Practice Question - Plan</vt:lpstr>
      <vt:lpstr>Practice Question - Plan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 Media</dc:title>
  <dc:creator>Matthew Smith</dc:creator>
  <cp:lastModifiedBy>smithm83</cp:lastModifiedBy>
  <cp:revision>21</cp:revision>
  <dcterms:modified xsi:type="dcterms:W3CDTF">2017-04-21T10:26:11Z</dcterms:modified>
</cp:coreProperties>
</file>