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72"/>
  </p:notesMasterIdLst>
  <p:handoutMasterIdLst>
    <p:handoutMasterId r:id="rId73"/>
  </p:handoutMasterIdLst>
  <p:sldIdLst>
    <p:sldId id="256" r:id="rId2"/>
    <p:sldId id="257" r:id="rId3"/>
    <p:sldId id="258" r:id="rId4"/>
    <p:sldId id="259" r:id="rId5"/>
    <p:sldId id="260" r:id="rId6"/>
    <p:sldId id="261" r:id="rId7"/>
    <p:sldId id="262" r:id="rId8"/>
    <p:sldId id="263" r:id="rId9"/>
    <p:sldId id="264" r:id="rId10"/>
    <p:sldId id="345" r:id="rId11"/>
    <p:sldId id="346" r:id="rId12"/>
    <p:sldId id="347" r:id="rId13"/>
    <p:sldId id="348" r:id="rId14"/>
    <p:sldId id="349" r:id="rId15"/>
    <p:sldId id="350"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8" r:id="rId29"/>
    <p:sldId id="279" r:id="rId30"/>
    <p:sldId id="280" r:id="rId31"/>
    <p:sldId id="281" r:id="rId32"/>
    <p:sldId id="283" r:id="rId33"/>
    <p:sldId id="284" r:id="rId34"/>
    <p:sldId id="285" r:id="rId35"/>
    <p:sldId id="286" r:id="rId36"/>
    <p:sldId id="287" r:id="rId37"/>
    <p:sldId id="290" r:id="rId38"/>
    <p:sldId id="291" r:id="rId39"/>
    <p:sldId id="292" r:id="rId40"/>
    <p:sldId id="293" r:id="rId41"/>
    <p:sldId id="294" r:id="rId42"/>
    <p:sldId id="295" r:id="rId43"/>
    <p:sldId id="296" r:id="rId44"/>
    <p:sldId id="297" r:id="rId45"/>
    <p:sldId id="298" r:id="rId46"/>
    <p:sldId id="300" r:id="rId47"/>
    <p:sldId id="322" r:id="rId48"/>
    <p:sldId id="323" r:id="rId49"/>
    <p:sldId id="301" r:id="rId50"/>
    <p:sldId id="324" r:id="rId51"/>
    <p:sldId id="326" r:id="rId52"/>
    <p:sldId id="328" r:id="rId53"/>
    <p:sldId id="329" r:id="rId54"/>
    <p:sldId id="330" r:id="rId55"/>
    <p:sldId id="331" r:id="rId56"/>
    <p:sldId id="332" r:id="rId57"/>
    <p:sldId id="333" r:id="rId58"/>
    <p:sldId id="302" r:id="rId59"/>
    <p:sldId id="303" r:id="rId60"/>
    <p:sldId id="304" r:id="rId61"/>
    <p:sldId id="317" r:id="rId62"/>
    <p:sldId id="334" r:id="rId63"/>
    <p:sldId id="335" r:id="rId64"/>
    <p:sldId id="336" r:id="rId65"/>
    <p:sldId id="339" r:id="rId66"/>
    <p:sldId id="340" r:id="rId67"/>
    <p:sldId id="341" r:id="rId68"/>
    <p:sldId id="342" r:id="rId69"/>
    <p:sldId id="343" r:id="rId70"/>
    <p:sldId id="344" r:id="rId7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31" autoAdjust="0"/>
    <p:restoredTop sz="94660"/>
  </p:normalViewPr>
  <p:slideViewPr>
    <p:cSldViewPr>
      <p:cViewPr varScale="1">
        <p:scale>
          <a:sx n="64" d="100"/>
          <a:sy n="64" d="100"/>
        </p:scale>
        <p:origin x="-63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5A299F3-0604-402B-96D8-1713EDCE4EA7}" type="datetimeFigureOut">
              <a:rPr lang="en-US" smtClean="0"/>
              <a:pPr/>
              <a:t>4/1/2015</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E453989-142B-41E0-8477-14207C42FA6D}"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D7B2C7-B97B-4945-A4B7-A1922FC69657}" type="datetimeFigureOut">
              <a:rPr lang="en-US" smtClean="0"/>
              <a:pPr/>
              <a:t>4/1/2015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4690E1-D6BE-431F-9342-348D1C165968}"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DC93B05-0444-4135-8726-74D1FCA1F622}" type="slidenum">
              <a:rPr lang="en-GB" smtClean="0"/>
              <a:pPr/>
              <a:t>23</a:t>
            </a:fld>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11F555E-FB89-4B23-B7B7-87ACD40695A4}" type="slidenum">
              <a:rPr lang="en-GB" smtClean="0"/>
              <a:pPr/>
              <a:t>32</a:t>
            </a:fld>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DB231CC-839A-45F4-BFE5-44A277C85C1D}" type="slidenum">
              <a:rPr lang="en-GB" smtClean="0"/>
              <a:pPr/>
              <a:t>33</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02B2F91-C89D-45BD-8B70-B059304B08AD}" type="slidenum">
              <a:rPr lang="en-GB" smtClean="0"/>
              <a:pPr/>
              <a:t>24</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2E5D1CB-38F8-49BE-93A4-DAD785153649}" type="slidenum">
              <a:rPr lang="en-GB" smtClean="0"/>
              <a:pPr/>
              <a:t>25</a:t>
            </a:fld>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6A23288-A9EE-455F-B8A3-CBE2E6D252EE}" type="slidenum">
              <a:rPr lang="en-GB" smtClean="0"/>
              <a:pPr/>
              <a:t>26</a:t>
            </a:fld>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AA7CBE7-63C5-4FCE-AC40-43FFBBBCCAF7}" type="slidenum">
              <a:rPr lang="en-GB" smtClean="0"/>
              <a:pPr/>
              <a:t>27</a:t>
            </a:fld>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ED59D43-03C8-445B-8D21-8245C153A368}" type="slidenum">
              <a:rPr lang="en-GB" smtClean="0"/>
              <a:pPr/>
              <a:t>28</a:t>
            </a:fld>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181A5A1-B89B-4AF0-A739-9F160A8DB882}" type="slidenum">
              <a:rPr lang="en-GB" smtClean="0"/>
              <a:pPr/>
              <a:t>29</a:t>
            </a:fld>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8E35D94-6F91-469C-B90F-2D610D1A696D}" type="slidenum">
              <a:rPr lang="en-GB" smtClean="0"/>
              <a:pPr/>
              <a:t>30</a:t>
            </a:fld>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7DE2140-ECB9-48EC-B54F-C4583091AA7E}" type="slidenum">
              <a:rPr lang="en-GB" smtClean="0"/>
              <a:pPr/>
              <a:t>31</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4/1/2015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4/1/2015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dirty="0" smtClean="0"/>
              <a:t>Close Reading</a:t>
            </a:r>
            <a:endParaRPr lang="en-GB" dirty="0"/>
          </a:p>
        </p:txBody>
      </p:sp>
      <p:sp>
        <p:nvSpPr>
          <p:cNvPr id="3" name="Subtitle 2"/>
          <p:cNvSpPr>
            <a:spLocks noGrp="1"/>
          </p:cNvSpPr>
          <p:nvPr>
            <p:ph type="subTitle" idx="1"/>
          </p:nvPr>
        </p:nvSpPr>
        <p:spPr/>
        <p:txBody>
          <a:bodyPr/>
          <a:lstStyle/>
          <a:p>
            <a:endParaRPr lang="en-GB"/>
          </a:p>
        </p:txBody>
      </p:sp>
      <p:pic>
        <p:nvPicPr>
          <p:cNvPr id="1026" name="Picture 2" descr="C:\Documents and Settings\smithm83\Local Settings\Temporary Internet Files\Content.IE5\T1SFKQUY\MM900354774[1].gif"/>
          <p:cNvPicPr>
            <a:picLocks noChangeAspect="1" noChangeArrowheads="1" noCrop="1"/>
          </p:cNvPicPr>
          <p:nvPr/>
        </p:nvPicPr>
        <p:blipFill>
          <a:blip r:embed="rId2" cstate="print"/>
          <a:srcRect/>
          <a:stretch>
            <a:fillRect/>
          </a:stretch>
        </p:blipFill>
        <p:spPr bwMode="auto">
          <a:xfrm>
            <a:off x="2971800" y="4191000"/>
            <a:ext cx="2867891" cy="17526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smithm83\Local Settings\Temporary Internet Files\Content.IE5\49SGE5CX\MP900401438[1].jpg"/>
          <p:cNvPicPr>
            <a:picLocks noChangeAspect="1" noChangeArrowheads="1"/>
          </p:cNvPicPr>
          <p:nvPr/>
        </p:nvPicPr>
        <p:blipFill>
          <a:blip r:embed="rId2" cstate="print"/>
          <a:srcRect/>
          <a:stretch>
            <a:fillRect/>
          </a:stretch>
        </p:blipFill>
        <p:spPr bwMode="auto">
          <a:xfrm>
            <a:off x="3200400" y="3352800"/>
            <a:ext cx="2512972" cy="3141982"/>
          </a:xfrm>
          <a:prstGeom prst="rect">
            <a:avLst/>
          </a:prstGeom>
          <a:noFill/>
        </p:spPr>
      </p:pic>
      <p:sp>
        <p:nvSpPr>
          <p:cNvPr id="2" name="Title 1"/>
          <p:cNvSpPr>
            <a:spLocks noGrp="1"/>
          </p:cNvSpPr>
          <p:nvPr>
            <p:ph type="title"/>
          </p:nvPr>
        </p:nvSpPr>
        <p:spPr>
          <a:xfrm>
            <a:off x="533400" y="381000"/>
            <a:ext cx="8229600" cy="1143000"/>
          </a:xfrm>
        </p:spPr>
        <p:txBody>
          <a:bodyPr/>
          <a:lstStyle/>
          <a:p>
            <a:r>
              <a:rPr lang="en-GB" dirty="0" smtClean="0"/>
              <a:t>Link Questions</a:t>
            </a:r>
            <a:endParaRPr lang="en-GB" dirty="0"/>
          </a:p>
        </p:txBody>
      </p:sp>
      <p:sp>
        <p:nvSpPr>
          <p:cNvPr id="3" name="Content Placeholder 2"/>
          <p:cNvSpPr>
            <a:spLocks noGrp="1"/>
          </p:cNvSpPr>
          <p:nvPr>
            <p:ph idx="1"/>
          </p:nvPr>
        </p:nvSpPr>
        <p:spPr>
          <a:xfrm>
            <a:off x="457200" y="1600200"/>
            <a:ext cx="6248400" cy="4525963"/>
          </a:xfrm>
        </p:spPr>
        <p:txBody>
          <a:bodyPr/>
          <a:lstStyle/>
          <a:p>
            <a:r>
              <a:rPr lang="en-GB" dirty="0" smtClean="0"/>
              <a:t>These questions ask you to show how a sentence acts as a link in the writer’s argument or “chain” of thought</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Link Questions</a:t>
            </a:r>
            <a:endParaRPr lang="en-GB" dirty="0"/>
          </a:p>
        </p:txBody>
      </p:sp>
      <p:sp>
        <p:nvSpPr>
          <p:cNvPr id="3" name="Content Placeholder 2"/>
          <p:cNvSpPr>
            <a:spLocks noGrp="1"/>
          </p:cNvSpPr>
          <p:nvPr>
            <p:ph idx="1"/>
          </p:nvPr>
        </p:nvSpPr>
        <p:spPr/>
        <p:txBody>
          <a:bodyPr/>
          <a:lstStyle/>
          <a:p>
            <a:pPr>
              <a:buNone/>
            </a:pPr>
            <a:r>
              <a:rPr lang="en-GB" dirty="0" smtClean="0"/>
              <a:t>There are 2 main steps to answering a link question:</a:t>
            </a:r>
          </a:p>
          <a:p>
            <a:r>
              <a:rPr lang="en-GB" dirty="0" smtClean="0"/>
              <a:t>First, quote</a:t>
            </a:r>
            <a:r>
              <a:rPr lang="en-GB" b="1" dirty="0" smtClean="0"/>
              <a:t> </a:t>
            </a:r>
            <a:r>
              <a:rPr lang="en-GB" dirty="0" smtClean="0"/>
              <a:t>the part of the sentence which refers </a:t>
            </a:r>
            <a:r>
              <a:rPr lang="en-GB" b="1" dirty="0" smtClean="0"/>
              <a:t>back </a:t>
            </a:r>
            <a:r>
              <a:rPr lang="en-GB" dirty="0" smtClean="0"/>
              <a:t>to the writer’s previous topic, and explain what this topic is</a:t>
            </a:r>
          </a:p>
          <a:p>
            <a:r>
              <a:rPr lang="en-GB" dirty="0" smtClean="0"/>
              <a:t>Second, quote the part of the sentence which refers </a:t>
            </a:r>
            <a:r>
              <a:rPr lang="en-GB" b="1" dirty="0" smtClean="0"/>
              <a:t>forwards </a:t>
            </a:r>
            <a:r>
              <a:rPr lang="en-GB" dirty="0" smtClean="0"/>
              <a:t>to the next topic, and explain what this topic is</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Link Questions</a:t>
            </a:r>
            <a:endParaRPr lang="en-GB" dirty="0"/>
          </a:p>
        </p:txBody>
      </p:sp>
      <p:sp>
        <p:nvSpPr>
          <p:cNvPr id="3" name="Content Placeholder 2"/>
          <p:cNvSpPr>
            <a:spLocks noGrp="1"/>
          </p:cNvSpPr>
          <p:nvPr>
            <p:ph idx="1"/>
          </p:nvPr>
        </p:nvSpPr>
        <p:spPr/>
        <p:txBody>
          <a:bodyPr>
            <a:normAutofit/>
          </a:bodyPr>
          <a:lstStyle/>
          <a:p>
            <a:pPr>
              <a:buNone/>
            </a:pPr>
            <a:r>
              <a:rPr lang="en-GB" dirty="0" smtClean="0"/>
              <a:t>For instance:</a:t>
            </a:r>
          </a:p>
          <a:p>
            <a:pPr>
              <a:buNone/>
            </a:pPr>
            <a:r>
              <a:rPr lang="en-US" sz="2400" i="1" dirty="0" smtClean="0"/>
              <a:t>	William Shakespeare is easily the best-known of our English writers. Virtually every man in the street can name some of his plays and his characters, and many people can also recite lines of his poetry by heart. </a:t>
            </a:r>
            <a:r>
              <a:rPr lang="en-US" sz="2400" i="1" u="sng" dirty="0" smtClean="0"/>
              <a:t>However, despite our familiarity with his work, we know relatively little of the man himself</a:t>
            </a:r>
            <a:r>
              <a:rPr lang="en-US" sz="2400" i="1" dirty="0" smtClean="0"/>
              <a:t>. We do not know when or why he became an actor, we know nothing of his life in London, and almost nothing of his personal concerns.</a:t>
            </a:r>
          </a:p>
          <a:p>
            <a:pPr>
              <a:buNone/>
            </a:pPr>
            <a:r>
              <a:rPr lang="en-US" sz="2400" b="1" dirty="0" smtClean="0"/>
              <a:t>Question: </a:t>
            </a:r>
            <a:r>
              <a:rPr lang="en-US" sz="2400" dirty="0" smtClean="0"/>
              <a:t>Show how the third sentence acts as a link in the argument. 	</a:t>
            </a:r>
            <a:r>
              <a:rPr lang="en-US" sz="2400" b="1" dirty="0" smtClean="0"/>
              <a:t>2 marks</a:t>
            </a:r>
            <a:endParaRPr lang="en-GB" sz="2400" dirty="0" smtClean="0"/>
          </a:p>
          <a:p>
            <a:pPr>
              <a:buNone/>
            </a:pPr>
            <a:endParaRPr lang="en-GB" sz="2400" dirty="0" smtClean="0"/>
          </a:p>
          <a:p>
            <a:pPr>
              <a:buNone/>
            </a:pP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Link Questions</a:t>
            </a:r>
            <a:endParaRPr lang="en-GB" dirty="0"/>
          </a:p>
        </p:txBody>
      </p:sp>
      <p:sp>
        <p:nvSpPr>
          <p:cNvPr id="3" name="Content Placeholder 2"/>
          <p:cNvSpPr>
            <a:spLocks noGrp="1"/>
          </p:cNvSpPr>
          <p:nvPr>
            <p:ph idx="1"/>
          </p:nvPr>
        </p:nvSpPr>
        <p:spPr/>
        <p:txBody>
          <a:bodyPr>
            <a:normAutofit/>
          </a:bodyPr>
          <a:lstStyle/>
          <a:p>
            <a:pPr>
              <a:buNone/>
            </a:pPr>
            <a:r>
              <a:rPr lang="en-GB" dirty="0" smtClean="0"/>
              <a:t>For instance:</a:t>
            </a:r>
          </a:p>
          <a:p>
            <a:pPr>
              <a:buNone/>
            </a:pPr>
            <a:r>
              <a:rPr lang="en-US" sz="2400" i="1" dirty="0" smtClean="0"/>
              <a:t>	William Shakespeare is easily the </a:t>
            </a:r>
            <a:r>
              <a:rPr lang="en-US" sz="2400" i="1" dirty="0" smtClean="0">
                <a:solidFill>
                  <a:srgbClr val="FF0000"/>
                </a:solidFill>
              </a:rPr>
              <a:t>best-known</a:t>
            </a:r>
            <a:r>
              <a:rPr lang="en-US" sz="2400" i="1" dirty="0" smtClean="0"/>
              <a:t> of our English writers. </a:t>
            </a:r>
            <a:r>
              <a:rPr lang="en-US" sz="2400" i="1" dirty="0" smtClean="0">
                <a:solidFill>
                  <a:srgbClr val="FF0000"/>
                </a:solidFill>
              </a:rPr>
              <a:t>Virtually every man in the street can name some of his plays and his characters, and many people can also recite lines of his poetry by heart</a:t>
            </a:r>
            <a:r>
              <a:rPr lang="en-US" sz="2400" i="1" dirty="0" smtClean="0"/>
              <a:t>. </a:t>
            </a:r>
            <a:r>
              <a:rPr lang="en-US" sz="2400" i="1" u="sng" dirty="0" smtClean="0"/>
              <a:t>However, despite </a:t>
            </a:r>
            <a:r>
              <a:rPr lang="en-US" sz="2400" b="1" i="1" u="sng" dirty="0" smtClean="0">
                <a:solidFill>
                  <a:srgbClr val="FF0000"/>
                </a:solidFill>
              </a:rPr>
              <a:t>our familiarity with his work</a:t>
            </a:r>
            <a:r>
              <a:rPr lang="en-US" sz="2400" i="1" u="sng" dirty="0" smtClean="0"/>
              <a:t>, we know relatively little of the man himself</a:t>
            </a:r>
            <a:r>
              <a:rPr lang="en-US" sz="2400" i="1" dirty="0" smtClean="0"/>
              <a:t>. We do not know when or why he became an actor, we know nothing of his life in London, and almost nothing of his personal concerns.</a:t>
            </a:r>
            <a:endParaRPr lang="en-GB" sz="2400" dirty="0" smtClean="0"/>
          </a:p>
          <a:p>
            <a:pPr>
              <a:buNone/>
            </a:pP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Link Questions</a:t>
            </a:r>
            <a:endParaRPr lang="en-GB" dirty="0"/>
          </a:p>
        </p:txBody>
      </p:sp>
      <p:sp>
        <p:nvSpPr>
          <p:cNvPr id="3" name="Content Placeholder 2"/>
          <p:cNvSpPr>
            <a:spLocks noGrp="1"/>
          </p:cNvSpPr>
          <p:nvPr>
            <p:ph idx="1"/>
          </p:nvPr>
        </p:nvSpPr>
        <p:spPr/>
        <p:txBody>
          <a:bodyPr>
            <a:normAutofit/>
          </a:bodyPr>
          <a:lstStyle/>
          <a:p>
            <a:pPr>
              <a:buNone/>
            </a:pPr>
            <a:r>
              <a:rPr lang="en-GB" dirty="0" smtClean="0"/>
              <a:t>For instance:</a:t>
            </a:r>
          </a:p>
          <a:p>
            <a:pPr>
              <a:buNone/>
            </a:pPr>
            <a:r>
              <a:rPr lang="en-US" sz="2400" i="1" dirty="0" smtClean="0"/>
              <a:t>	William Shakespeare is easily the best-known of our English writers. Virtually every man in the street can name some of his plays and his characters, and many people can also recite lines of his poetry by heart. </a:t>
            </a:r>
            <a:r>
              <a:rPr lang="en-US" sz="2400" i="1" u="sng" dirty="0" smtClean="0"/>
              <a:t>However, despite our familiarity with his work, </a:t>
            </a:r>
            <a:r>
              <a:rPr lang="en-US" sz="2400" b="1" i="1" u="sng" dirty="0" smtClean="0">
                <a:solidFill>
                  <a:srgbClr val="0070C0"/>
                </a:solidFill>
              </a:rPr>
              <a:t>we know relatively little of the man himself</a:t>
            </a:r>
            <a:r>
              <a:rPr lang="en-US" sz="2400" i="1" u="sng" dirty="0" smtClean="0"/>
              <a:t>. </a:t>
            </a:r>
            <a:r>
              <a:rPr lang="en-US" sz="2400" i="1" dirty="0" smtClean="0"/>
              <a:t>We do not know </a:t>
            </a:r>
            <a:r>
              <a:rPr lang="en-US" sz="2400" i="1" dirty="0" smtClean="0">
                <a:solidFill>
                  <a:srgbClr val="0070C0"/>
                </a:solidFill>
              </a:rPr>
              <a:t>when or why he became an actor</a:t>
            </a:r>
            <a:r>
              <a:rPr lang="en-US" sz="2400" i="1" dirty="0" smtClean="0"/>
              <a:t>, we know </a:t>
            </a:r>
            <a:r>
              <a:rPr lang="en-US" sz="2400" i="1" dirty="0" smtClean="0">
                <a:solidFill>
                  <a:srgbClr val="0070C0"/>
                </a:solidFill>
              </a:rPr>
              <a:t>nothing of his life in London</a:t>
            </a:r>
            <a:r>
              <a:rPr lang="en-US" sz="2400" i="1" dirty="0" smtClean="0"/>
              <a:t>, and almost </a:t>
            </a:r>
            <a:r>
              <a:rPr lang="en-US" sz="2400" i="1" dirty="0" smtClean="0">
                <a:solidFill>
                  <a:srgbClr val="0070C0"/>
                </a:solidFill>
              </a:rPr>
              <a:t>nothing of his personal concerns.</a:t>
            </a:r>
            <a:endParaRPr lang="en-GB" sz="2400" dirty="0" smtClean="0">
              <a:solidFill>
                <a:srgbClr val="0070C0"/>
              </a:solidFill>
            </a:endParaRPr>
          </a:p>
          <a:p>
            <a:pPr>
              <a:buNone/>
            </a:pP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Link Questions</a:t>
            </a:r>
            <a:endParaRPr lang="en-GB" dirty="0"/>
          </a:p>
        </p:txBody>
      </p:sp>
      <p:sp>
        <p:nvSpPr>
          <p:cNvPr id="3" name="Content Placeholder 2"/>
          <p:cNvSpPr>
            <a:spLocks noGrp="1"/>
          </p:cNvSpPr>
          <p:nvPr>
            <p:ph idx="1"/>
          </p:nvPr>
        </p:nvSpPr>
        <p:spPr/>
        <p:txBody>
          <a:bodyPr>
            <a:normAutofit/>
          </a:bodyPr>
          <a:lstStyle/>
          <a:p>
            <a:r>
              <a:rPr lang="en-US" b="1" dirty="0" smtClean="0"/>
              <a:t>Answer: </a:t>
            </a:r>
            <a:r>
              <a:rPr lang="en-US" dirty="0" smtClean="0"/>
              <a:t>The phrase "our familiarity with his work" looks back at the topic of how widely</a:t>
            </a:r>
            <a:r>
              <a:rPr lang="en-US" b="1" dirty="0" smtClean="0"/>
              <a:t> </a:t>
            </a:r>
            <a:r>
              <a:rPr lang="en-US" dirty="0" smtClean="0"/>
              <a:t>known Shakespeare's work is. The second part of the sentence, "we know relatively little of the man himself”, introduces the new topic, namely the things that are not known about Shakespeare, and a list of these follows this "link" sentence.</a:t>
            </a:r>
            <a:endParaRPr lang="en-GB" dirty="0" smtClean="0"/>
          </a:p>
          <a:p>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a:xfrm>
            <a:off x="301625" y="228600"/>
            <a:ext cx="8540750" cy="652463"/>
          </a:xfrm>
        </p:spPr>
        <p:txBody>
          <a:bodyPr>
            <a:normAutofit fontScale="90000"/>
          </a:bodyPr>
          <a:lstStyle/>
          <a:p>
            <a:r>
              <a:rPr lang="en-GB" sz="4000" dirty="0" smtClean="0"/>
              <a:t>			Close reading</a:t>
            </a:r>
            <a:endParaRPr lang="en-GB" sz="4000" dirty="0"/>
          </a:p>
        </p:txBody>
      </p:sp>
      <p:sp>
        <p:nvSpPr>
          <p:cNvPr id="3075" name="Rectangle 3"/>
          <p:cNvSpPr>
            <a:spLocks noGrp="1" noRot="1" noChangeArrowheads="1"/>
          </p:cNvSpPr>
          <p:nvPr>
            <p:ph type="body" idx="1"/>
          </p:nvPr>
        </p:nvSpPr>
        <p:spPr>
          <a:xfrm>
            <a:off x="468313" y="1125538"/>
            <a:ext cx="8351837" cy="5399087"/>
          </a:xfrm>
        </p:spPr>
        <p:txBody>
          <a:bodyPr/>
          <a:lstStyle/>
          <a:p>
            <a:pPr>
              <a:lnSpc>
                <a:spcPct val="90000"/>
              </a:lnSpc>
              <a:buNone/>
            </a:pPr>
            <a:r>
              <a:rPr lang="en-GB" sz="2800" b="1" u="sng" dirty="0" smtClean="0"/>
              <a:t>Question type 2: Analysis</a:t>
            </a:r>
          </a:p>
          <a:p>
            <a:pPr>
              <a:lnSpc>
                <a:spcPct val="90000"/>
              </a:lnSpc>
              <a:buNone/>
            </a:pPr>
            <a:endParaRPr lang="en-GB" sz="2800" dirty="0" smtClean="0"/>
          </a:p>
          <a:p>
            <a:pPr>
              <a:lnSpc>
                <a:spcPct val="90000"/>
              </a:lnSpc>
              <a:buNone/>
            </a:pPr>
            <a:r>
              <a:rPr lang="en-GB" sz="2800" dirty="0" smtClean="0"/>
              <a:t>ANALYSIS means looking at the </a:t>
            </a:r>
            <a:r>
              <a:rPr lang="en-GB" sz="2800" b="1" dirty="0" smtClean="0"/>
              <a:t>writer’s style</a:t>
            </a:r>
            <a:r>
              <a:rPr lang="en-GB" sz="2800" dirty="0" smtClean="0"/>
              <a:t>:</a:t>
            </a:r>
            <a:endParaRPr lang="en-GB" dirty="0" smtClean="0"/>
          </a:p>
          <a:p>
            <a:pPr>
              <a:lnSpc>
                <a:spcPct val="90000"/>
              </a:lnSpc>
            </a:pPr>
            <a:r>
              <a:rPr lang="en-GB" dirty="0" smtClean="0"/>
              <a:t>word-choice</a:t>
            </a:r>
            <a:endParaRPr lang="en-GB" dirty="0"/>
          </a:p>
          <a:p>
            <a:pPr>
              <a:lnSpc>
                <a:spcPct val="90000"/>
              </a:lnSpc>
            </a:pPr>
            <a:r>
              <a:rPr lang="en-GB" dirty="0"/>
              <a:t>imagery</a:t>
            </a:r>
          </a:p>
          <a:p>
            <a:pPr>
              <a:lnSpc>
                <a:spcPct val="90000"/>
              </a:lnSpc>
            </a:pPr>
            <a:r>
              <a:rPr lang="en-GB" dirty="0" smtClean="0"/>
              <a:t>Sentence structure:</a:t>
            </a:r>
            <a:endParaRPr lang="en-GB" dirty="0"/>
          </a:p>
          <a:p>
            <a:pPr lvl="1">
              <a:lnSpc>
                <a:spcPct val="90000"/>
              </a:lnSpc>
            </a:pPr>
            <a:r>
              <a:rPr lang="en-GB" dirty="0" smtClean="0"/>
              <a:t>Sentence type/length</a:t>
            </a:r>
          </a:p>
          <a:p>
            <a:pPr lvl="1">
              <a:lnSpc>
                <a:spcPct val="90000"/>
              </a:lnSpc>
            </a:pPr>
            <a:r>
              <a:rPr lang="en-GB" dirty="0" smtClean="0"/>
              <a:t>Use of punctuation </a:t>
            </a:r>
          </a:p>
          <a:p>
            <a:pPr lvl="1">
              <a:lnSpc>
                <a:spcPct val="90000"/>
              </a:lnSpc>
            </a:pPr>
            <a:r>
              <a:rPr lang="en-GB" dirty="0" smtClean="0"/>
              <a:t>Word order</a:t>
            </a:r>
            <a:endParaRPr lang="en-GB" dirty="0"/>
          </a:p>
          <a:p>
            <a:pPr>
              <a:lnSpc>
                <a:spcPct val="90000"/>
              </a:lnSpc>
            </a:pPr>
            <a:r>
              <a:rPr lang="en-GB" dirty="0" smtClean="0"/>
              <a:t>formal/informal </a:t>
            </a:r>
            <a:r>
              <a:rPr lang="en-GB" dirty="0"/>
              <a:t>style </a:t>
            </a:r>
          </a:p>
          <a:p>
            <a:pPr>
              <a:lnSpc>
                <a:spcPct val="90000"/>
              </a:lnSpc>
            </a:pPr>
            <a:r>
              <a:rPr lang="en-GB" sz="2800" dirty="0" smtClean="0"/>
              <a:t>tone (or mood)</a:t>
            </a:r>
          </a:p>
          <a:p>
            <a:pPr>
              <a:lnSpc>
                <a:spcPct val="90000"/>
              </a:lnSpc>
            </a:pPr>
            <a:endParaRPr lang="en-GB"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Close Reading</a:t>
            </a:r>
            <a:endParaRPr lang="en-GB" dirty="0"/>
          </a:p>
        </p:txBody>
      </p:sp>
      <p:sp>
        <p:nvSpPr>
          <p:cNvPr id="3" name="Content Placeholder 2"/>
          <p:cNvSpPr>
            <a:spLocks noGrp="1"/>
          </p:cNvSpPr>
          <p:nvPr>
            <p:ph idx="1"/>
          </p:nvPr>
        </p:nvSpPr>
        <p:spPr/>
        <p:txBody>
          <a:bodyPr/>
          <a:lstStyle/>
          <a:p>
            <a:r>
              <a:rPr lang="en-GB" dirty="0" smtClean="0"/>
              <a:t>Analysis questions may:</a:t>
            </a:r>
          </a:p>
          <a:p>
            <a:r>
              <a:rPr lang="en-GB" dirty="0" smtClean="0"/>
              <a:t>Ask you about specific techniques, (e.g. </a:t>
            </a:r>
            <a:r>
              <a:rPr lang="en-GB" b="1" i="1" dirty="0" smtClean="0"/>
              <a:t>comment on the writer’s word choice in lines 14-15; Comment on the sentence structure in paragraph 3</a:t>
            </a:r>
            <a:r>
              <a:rPr lang="en-GB" dirty="0" smtClean="0"/>
              <a:t> etc.), </a:t>
            </a:r>
          </a:p>
          <a:p>
            <a:r>
              <a:rPr lang="en-GB" dirty="0" smtClean="0"/>
              <a:t>Or may simply ask you to comment on the techniques used by the writer, in which case it is up to you to identify and comment on the writer’s techniques.</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Close Reading</a:t>
            </a:r>
            <a:endParaRPr lang="en-GB" dirty="0"/>
          </a:p>
        </p:txBody>
      </p:sp>
      <p:sp>
        <p:nvSpPr>
          <p:cNvPr id="3" name="Content Placeholder 2"/>
          <p:cNvSpPr>
            <a:spLocks noGrp="1"/>
          </p:cNvSpPr>
          <p:nvPr>
            <p:ph idx="1"/>
          </p:nvPr>
        </p:nvSpPr>
        <p:spPr/>
        <p:txBody>
          <a:bodyPr>
            <a:normAutofit lnSpcReduction="10000"/>
          </a:bodyPr>
          <a:lstStyle/>
          <a:p>
            <a:pPr>
              <a:buNone/>
            </a:pPr>
            <a:r>
              <a:rPr lang="en-GB" b="1" u="sng" dirty="0" smtClean="0"/>
              <a:t>Analysis questions 1: Word Choice</a:t>
            </a:r>
          </a:p>
          <a:p>
            <a:r>
              <a:rPr lang="en-GB" dirty="0" smtClean="0"/>
              <a:t>Word choice questions ask you to comment on the shades of meaning (</a:t>
            </a:r>
            <a:r>
              <a:rPr lang="en-GB" b="1" dirty="0" smtClean="0"/>
              <a:t>connotations</a:t>
            </a:r>
            <a:r>
              <a:rPr lang="en-GB" dirty="0" smtClean="0"/>
              <a:t>) of individual words.</a:t>
            </a:r>
          </a:p>
          <a:p>
            <a:r>
              <a:rPr lang="en-GB" dirty="0" smtClean="0"/>
              <a:t>You need to be able to explain why the connotations of a particular word are appropriate, i.e. why has the writer chosen this particular word at this point.</a:t>
            </a:r>
          </a:p>
          <a:p>
            <a:r>
              <a:rPr lang="en-GB" dirty="0" smtClean="0"/>
              <a:t>A good way of approaching this is to think of a more “neutral” word the writer could have used, and to think about what difference this would make to their meaning.</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Close Reading</a:t>
            </a:r>
            <a:endParaRPr lang="en-GB" dirty="0"/>
          </a:p>
        </p:txBody>
      </p:sp>
      <p:sp>
        <p:nvSpPr>
          <p:cNvPr id="3" name="Content Placeholder 2"/>
          <p:cNvSpPr>
            <a:spLocks noGrp="1"/>
          </p:cNvSpPr>
          <p:nvPr>
            <p:ph idx="1"/>
          </p:nvPr>
        </p:nvSpPr>
        <p:spPr/>
        <p:txBody>
          <a:bodyPr/>
          <a:lstStyle/>
          <a:p>
            <a:pPr>
              <a:buNone/>
            </a:pPr>
            <a:r>
              <a:rPr lang="en-GB" b="1" dirty="0" smtClean="0"/>
              <a:t>Task:</a:t>
            </a:r>
          </a:p>
          <a:p>
            <a:pPr>
              <a:buNone/>
            </a:pPr>
            <a:r>
              <a:rPr lang="en-GB" b="1" dirty="0" smtClean="0"/>
              <a:t>Write down as many synonyms for these words as you can think of:</a:t>
            </a:r>
          </a:p>
          <a:p>
            <a:r>
              <a:rPr lang="en-GB" b="1" dirty="0" smtClean="0"/>
              <a:t>Walk</a:t>
            </a:r>
          </a:p>
          <a:p>
            <a:r>
              <a:rPr lang="en-GB" b="1" dirty="0" smtClean="0"/>
              <a:t>Speak</a:t>
            </a:r>
          </a:p>
          <a:p>
            <a:pPr>
              <a:buNone/>
            </a:pPr>
            <a:endParaRPr lang="en-GB" b="1" dirty="0" smtClean="0"/>
          </a:p>
          <a:p>
            <a:pPr>
              <a:buNone/>
            </a:pPr>
            <a:endParaRPr lang="en-GB" b="1" dirty="0" smtClean="0"/>
          </a:p>
          <a:p>
            <a:pPr>
              <a:buNone/>
            </a:pPr>
            <a:endParaRPr lang="en-GB"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Close Reading</a:t>
            </a:r>
            <a:endParaRPr lang="en-GB" dirty="0"/>
          </a:p>
        </p:txBody>
      </p:sp>
      <p:sp>
        <p:nvSpPr>
          <p:cNvPr id="3" name="Content Placeholder 2"/>
          <p:cNvSpPr>
            <a:spLocks noGrp="1"/>
          </p:cNvSpPr>
          <p:nvPr>
            <p:ph idx="1"/>
          </p:nvPr>
        </p:nvSpPr>
        <p:spPr/>
        <p:txBody>
          <a:bodyPr/>
          <a:lstStyle/>
          <a:p>
            <a:r>
              <a:rPr lang="en-GB" b="1" dirty="0" smtClean="0"/>
              <a:t>Understanding Questions</a:t>
            </a:r>
          </a:p>
          <a:p>
            <a:endParaRPr lang="en-GB" b="1" dirty="0" smtClean="0"/>
          </a:p>
          <a:p>
            <a:r>
              <a:rPr lang="en-GB" b="1" dirty="0" smtClean="0"/>
              <a:t>Check your understanding (!) of the passage</a:t>
            </a:r>
          </a:p>
          <a:p>
            <a:r>
              <a:rPr lang="en-GB" b="1" dirty="0" smtClean="0"/>
              <a:t>Come in 2 basic types:</a:t>
            </a:r>
          </a:p>
          <a:p>
            <a:pPr lvl="1"/>
            <a:r>
              <a:rPr lang="en-GB" b="1" dirty="0" smtClean="0"/>
              <a:t>Factual, or “own words” </a:t>
            </a:r>
            <a:r>
              <a:rPr lang="en-GB" dirty="0" smtClean="0"/>
              <a:t>questions (the most common type)</a:t>
            </a:r>
          </a:p>
          <a:p>
            <a:pPr lvl="1"/>
            <a:r>
              <a:rPr lang="en-GB" b="1" dirty="0" smtClean="0"/>
              <a:t>Context </a:t>
            </a:r>
            <a:r>
              <a:rPr lang="en-GB" dirty="0" smtClean="0"/>
              <a:t>questions</a:t>
            </a:r>
          </a:p>
          <a:p>
            <a:pPr>
              <a:buNone/>
            </a:pP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Close Reading</a:t>
            </a:r>
            <a:endParaRPr lang="en-GB" dirty="0"/>
          </a:p>
        </p:txBody>
      </p:sp>
      <p:sp>
        <p:nvSpPr>
          <p:cNvPr id="3" name="Content Placeholder 2"/>
          <p:cNvSpPr>
            <a:spLocks noGrp="1"/>
          </p:cNvSpPr>
          <p:nvPr>
            <p:ph idx="1"/>
          </p:nvPr>
        </p:nvSpPr>
        <p:spPr/>
        <p:txBody>
          <a:bodyPr/>
          <a:lstStyle/>
          <a:p>
            <a:pPr>
              <a:buNone/>
            </a:pPr>
            <a:r>
              <a:rPr lang="en-GB" b="1" u="sng" dirty="0" smtClean="0"/>
              <a:t>Example Question</a:t>
            </a:r>
          </a:p>
          <a:p>
            <a:pPr>
              <a:buNone/>
            </a:pPr>
            <a:endParaRPr lang="en-GB" b="1" u="sng" dirty="0" smtClean="0"/>
          </a:p>
          <a:p>
            <a:pPr>
              <a:buNone/>
            </a:pPr>
            <a:r>
              <a:rPr lang="en-GB" i="1" dirty="0" smtClean="0"/>
              <a:t>Mr Smith trudged up the corridor towards his 4</a:t>
            </a:r>
            <a:r>
              <a:rPr lang="en-GB" i="1" baseline="30000" dirty="0" smtClean="0"/>
              <a:t>th</a:t>
            </a:r>
            <a:r>
              <a:rPr lang="en-GB" i="1" dirty="0" smtClean="0"/>
              <a:t> year class, who were eagerly awaiting their close reading lesson.</a:t>
            </a:r>
          </a:p>
          <a:p>
            <a:pPr>
              <a:buNone/>
            </a:pPr>
            <a:endParaRPr lang="en-GB" i="1" dirty="0" smtClean="0"/>
          </a:p>
          <a:p>
            <a:pPr>
              <a:buNone/>
            </a:pPr>
            <a:r>
              <a:rPr lang="en-GB" b="1" dirty="0" smtClean="0"/>
              <a:t>Question: What does the writer’s word choice tell us about the teacher’s attitude to his class? (2)</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Close Reading</a:t>
            </a:r>
            <a:endParaRPr lang="en-GB" dirty="0"/>
          </a:p>
        </p:txBody>
      </p:sp>
      <p:sp>
        <p:nvSpPr>
          <p:cNvPr id="3" name="Content Placeholder 2"/>
          <p:cNvSpPr>
            <a:spLocks noGrp="1"/>
          </p:cNvSpPr>
          <p:nvPr>
            <p:ph idx="1"/>
          </p:nvPr>
        </p:nvSpPr>
        <p:spPr/>
        <p:txBody>
          <a:bodyPr/>
          <a:lstStyle/>
          <a:p>
            <a:pPr>
              <a:buNone/>
            </a:pPr>
            <a:r>
              <a:rPr lang="en-GB" b="1" u="sng" dirty="0" smtClean="0"/>
              <a:t>Example Question</a:t>
            </a:r>
          </a:p>
          <a:p>
            <a:pPr>
              <a:buNone/>
            </a:pPr>
            <a:endParaRPr lang="en-GB" b="1" u="sng" dirty="0" smtClean="0"/>
          </a:p>
          <a:p>
            <a:pPr>
              <a:buNone/>
            </a:pPr>
            <a:r>
              <a:rPr lang="en-GB" i="1" dirty="0" smtClean="0"/>
              <a:t>Mr Smith</a:t>
            </a:r>
            <a:r>
              <a:rPr lang="en-GB" b="1" i="1" u="sng" dirty="0" smtClean="0">
                <a:solidFill>
                  <a:srgbClr val="FF0000"/>
                </a:solidFill>
              </a:rPr>
              <a:t> trudged </a:t>
            </a:r>
            <a:r>
              <a:rPr lang="en-GB" i="1" dirty="0" smtClean="0"/>
              <a:t>up the corridor towards his 4</a:t>
            </a:r>
            <a:r>
              <a:rPr lang="en-GB" i="1" baseline="30000" dirty="0" smtClean="0"/>
              <a:t>th</a:t>
            </a:r>
            <a:r>
              <a:rPr lang="en-GB" i="1" dirty="0" smtClean="0"/>
              <a:t> year class, who were eagerly awaiting their close reading lesson.</a:t>
            </a:r>
          </a:p>
          <a:p>
            <a:pPr>
              <a:buNone/>
            </a:pPr>
            <a:endParaRPr lang="en-GB" i="1" dirty="0" smtClean="0"/>
          </a:p>
          <a:p>
            <a:pPr>
              <a:buNone/>
            </a:pPr>
            <a:r>
              <a:rPr lang="en-GB" b="1" dirty="0" smtClean="0"/>
              <a:t>Question: What does the writer’s word choice tell us about the teacher’s attitude to his class? (2)</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Close Reading</a:t>
            </a:r>
            <a:endParaRPr lang="en-GB" dirty="0"/>
          </a:p>
        </p:txBody>
      </p:sp>
      <p:sp>
        <p:nvSpPr>
          <p:cNvPr id="3" name="Content Placeholder 2"/>
          <p:cNvSpPr>
            <a:spLocks noGrp="1"/>
          </p:cNvSpPr>
          <p:nvPr>
            <p:ph idx="1"/>
          </p:nvPr>
        </p:nvSpPr>
        <p:spPr/>
        <p:txBody>
          <a:bodyPr>
            <a:normAutofit lnSpcReduction="10000"/>
          </a:bodyPr>
          <a:lstStyle/>
          <a:p>
            <a:pPr>
              <a:buNone/>
            </a:pPr>
            <a:r>
              <a:rPr lang="en-GB" b="1" u="sng" dirty="0" smtClean="0"/>
              <a:t>Example Question</a:t>
            </a:r>
          </a:p>
          <a:p>
            <a:pPr>
              <a:buNone/>
            </a:pPr>
            <a:endParaRPr lang="en-GB" b="1" u="sng" dirty="0" smtClean="0"/>
          </a:p>
          <a:p>
            <a:pPr>
              <a:buNone/>
            </a:pPr>
            <a:r>
              <a:rPr lang="en-GB" sz="2400" i="1" dirty="0" smtClean="0"/>
              <a:t>Mr Smith </a:t>
            </a:r>
            <a:r>
              <a:rPr lang="en-GB" sz="2400" b="1" i="1" u="sng" dirty="0" smtClean="0">
                <a:solidFill>
                  <a:srgbClr val="FF0000"/>
                </a:solidFill>
              </a:rPr>
              <a:t>trudged</a:t>
            </a:r>
            <a:r>
              <a:rPr lang="en-GB" sz="2400" i="1" dirty="0" smtClean="0"/>
              <a:t> up the corridor towards his 4</a:t>
            </a:r>
            <a:r>
              <a:rPr lang="en-GB" sz="2400" i="1" baseline="30000" dirty="0" smtClean="0"/>
              <a:t>th</a:t>
            </a:r>
            <a:r>
              <a:rPr lang="en-GB" sz="2400" i="1" dirty="0" smtClean="0"/>
              <a:t> year class, who were eagerly awaiting their close reading lesson.</a:t>
            </a:r>
          </a:p>
          <a:p>
            <a:pPr>
              <a:buNone/>
            </a:pPr>
            <a:r>
              <a:rPr lang="en-GB" sz="2400" b="1" dirty="0" smtClean="0"/>
              <a:t>Question: What does the writer’s word choice tell us about the teacher’s attitude to his class? (2)</a:t>
            </a:r>
          </a:p>
          <a:p>
            <a:pPr>
              <a:buNone/>
            </a:pPr>
            <a:endParaRPr lang="en-GB" sz="2400" b="1" dirty="0" smtClean="0"/>
          </a:p>
          <a:p>
            <a:pPr>
              <a:buNone/>
            </a:pPr>
            <a:r>
              <a:rPr lang="en-GB" sz="2400" b="1" dirty="0" smtClean="0"/>
              <a:t>Possible answer:</a:t>
            </a:r>
          </a:p>
          <a:p>
            <a:pPr>
              <a:buNone/>
            </a:pPr>
            <a:r>
              <a:rPr lang="en-GB" sz="2400" i="1" dirty="0" smtClean="0"/>
              <a:t>The word “trudged” has connotations of slow, heavy movement, and it shows us that Mr Smith was unhappy or lacking in enthusiasm for his class.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p:txBody>
          <a:bodyPr/>
          <a:lstStyle/>
          <a:p>
            <a:pPr eaLnBrk="1" hangingPunct="1">
              <a:buFontTx/>
              <a:buNone/>
            </a:pPr>
            <a:r>
              <a:rPr lang="en-GB" b="1" u="sng" dirty="0" smtClean="0"/>
              <a:t>Analysis Questions 2: Imagery</a:t>
            </a:r>
            <a:r>
              <a:rPr lang="en-GB" dirty="0" smtClean="0"/>
              <a:t>	</a:t>
            </a:r>
          </a:p>
          <a:p>
            <a:pPr eaLnBrk="1" hangingPunct="1">
              <a:buFontTx/>
              <a:buNone/>
            </a:pPr>
            <a:r>
              <a:rPr lang="en-GB" dirty="0" smtClean="0"/>
              <a:t>Mostly concerned with three ‘figures of speech’</a:t>
            </a:r>
          </a:p>
          <a:p>
            <a:pPr eaLnBrk="1" hangingPunct="1">
              <a:buFontTx/>
              <a:buNone/>
            </a:pPr>
            <a:endParaRPr lang="en-GB" dirty="0" smtClean="0"/>
          </a:p>
          <a:p>
            <a:pPr eaLnBrk="1" hangingPunct="1"/>
            <a:r>
              <a:rPr lang="en-GB" dirty="0" smtClean="0"/>
              <a:t>Simile</a:t>
            </a:r>
          </a:p>
          <a:p>
            <a:pPr eaLnBrk="1" hangingPunct="1"/>
            <a:r>
              <a:rPr lang="en-GB" dirty="0" smtClean="0"/>
              <a:t>Metaphor</a:t>
            </a:r>
          </a:p>
          <a:p>
            <a:pPr eaLnBrk="1" hangingPunct="1"/>
            <a:r>
              <a:rPr lang="en-GB" dirty="0" smtClean="0"/>
              <a:t>Personification</a:t>
            </a:r>
          </a:p>
        </p:txBody>
      </p:sp>
      <p:sp>
        <p:nvSpPr>
          <p:cNvPr id="6" name="Title 1"/>
          <p:cNvSpPr>
            <a:spLocks noGrp="1"/>
          </p:cNvSpPr>
          <p:nvPr>
            <p:ph type="title"/>
          </p:nvPr>
        </p:nvSpPr>
        <p:spPr/>
        <p:txBody>
          <a:bodyPr/>
          <a:lstStyle/>
          <a:p>
            <a:r>
              <a:rPr lang="en-GB" dirty="0" smtClean="0"/>
              <a:t>		Close Reading</a:t>
            </a:r>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dirty="0" smtClean="0">
                <a:latin typeface="+mn-lt"/>
              </a:rPr>
              <a:t>Imagery</a:t>
            </a:r>
          </a:p>
        </p:txBody>
      </p:sp>
      <p:sp>
        <p:nvSpPr>
          <p:cNvPr id="6147" name="Rectangle 3"/>
          <p:cNvSpPr>
            <a:spLocks noGrp="1" noChangeArrowheads="1"/>
          </p:cNvSpPr>
          <p:nvPr>
            <p:ph type="body" idx="1"/>
          </p:nvPr>
        </p:nvSpPr>
        <p:spPr/>
        <p:txBody>
          <a:bodyPr/>
          <a:lstStyle/>
          <a:p>
            <a:pPr eaLnBrk="1" hangingPunct="1">
              <a:buFontTx/>
              <a:buNone/>
            </a:pPr>
            <a:r>
              <a:rPr lang="en-GB" b="1" u="sng" dirty="0" smtClean="0"/>
              <a:t>Simile</a:t>
            </a:r>
          </a:p>
          <a:p>
            <a:pPr eaLnBrk="1" hangingPunct="1">
              <a:buFontTx/>
              <a:buNone/>
            </a:pPr>
            <a:r>
              <a:rPr lang="en-GB" dirty="0" smtClean="0"/>
              <a:t>Signified by the use of </a:t>
            </a:r>
            <a:r>
              <a:rPr lang="en-GB" i="1" dirty="0" smtClean="0"/>
              <a:t>like</a:t>
            </a:r>
            <a:r>
              <a:rPr lang="en-GB" dirty="0" smtClean="0"/>
              <a:t> or </a:t>
            </a:r>
            <a:r>
              <a:rPr lang="en-GB" i="1" dirty="0" smtClean="0"/>
              <a:t>as…as.</a:t>
            </a:r>
          </a:p>
          <a:p>
            <a:pPr eaLnBrk="1" hangingPunct="1">
              <a:buFontTx/>
              <a:buNone/>
            </a:pPr>
            <a:r>
              <a:rPr lang="en-GB" dirty="0" smtClean="0"/>
              <a:t>	e.g.</a:t>
            </a:r>
          </a:p>
          <a:p>
            <a:pPr eaLnBrk="1" hangingPunct="1"/>
            <a:r>
              <a:rPr lang="en-GB" dirty="0" smtClean="0"/>
              <a:t>The messenger ran like the wind</a:t>
            </a:r>
          </a:p>
          <a:p>
            <a:pPr eaLnBrk="1" hangingPunct="1"/>
            <a:r>
              <a:rPr lang="en-GB" dirty="0" smtClean="0"/>
              <a:t>The poppies were as red as blood</a:t>
            </a:r>
          </a:p>
          <a:p>
            <a:pPr eaLnBrk="1" hangingPunct="1"/>
            <a:endParaRPr lang="en-GB" dirty="0" smtClean="0"/>
          </a:p>
          <a:p>
            <a:pPr eaLnBrk="1" hangingPunct="1">
              <a:buFontTx/>
              <a:buNone/>
            </a:pPr>
            <a:r>
              <a:rPr lang="en-GB" dirty="0" smtClean="0"/>
              <a:t>	Easy to recognise –trickier to explain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228600"/>
            <a:ext cx="8229600" cy="1143000"/>
          </a:xfrm>
        </p:spPr>
        <p:txBody>
          <a:bodyPr/>
          <a:lstStyle/>
          <a:p>
            <a:pPr eaLnBrk="1" hangingPunct="1"/>
            <a:r>
              <a:rPr lang="en-GB" sz="3600" b="1" dirty="0" smtClean="0">
                <a:latin typeface="+mn-lt"/>
              </a:rPr>
              <a:t>Imagery</a:t>
            </a:r>
          </a:p>
        </p:txBody>
      </p:sp>
      <p:sp>
        <p:nvSpPr>
          <p:cNvPr id="7171" name="Rectangle 3"/>
          <p:cNvSpPr>
            <a:spLocks noGrp="1" noChangeArrowheads="1"/>
          </p:cNvSpPr>
          <p:nvPr>
            <p:ph type="body" idx="1"/>
          </p:nvPr>
        </p:nvSpPr>
        <p:spPr>
          <a:xfrm>
            <a:off x="685800" y="1676400"/>
            <a:ext cx="7772400" cy="4114800"/>
          </a:xfrm>
        </p:spPr>
        <p:txBody>
          <a:bodyPr>
            <a:normAutofit fontScale="85000" lnSpcReduction="10000"/>
          </a:bodyPr>
          <a:lstStyle/>
          <a:p>
            <a:pPr>
              <a:lnSpc>
                <a:spcPct val="90000"/>
              </a:lnSpc>
              <a:buNone/>
            </a:pPr>
            <a:r>
              <a:rPr lang="en-GB" sz="2800" b="1" i="1" dirty="0" smtClean="0"/>
              <a:t>The messenger ran like the wind</a:t>
            </a:r>
          </a:p>
          <a:p>
            <a:pPr>
              <a:lnSpc>
                <a:spcPct val="90000"/>
              </a:lnSpc>
              <a:buNone/>
            </a:pPr>
            <a:endParaRPr lang="en-GB" sz="2800" dirty="0" smtClean="0"/>
          </a:p>
          <a:p>
            <a:pPr eaLnBrk="1" hangingPunct="1">
              <a:lnSpc>
                <a:spcPct val="90000"/>
              </a:lnSpc>
            </a:pPr>
            <a:r>
              <a:rPr lang="en-GB" sz="2800" dirty="0" smtClean="0"/>
              <a:t>It is not enough to say ‘the messenger ran very fast’ because this just gives you the </a:t>
            </a:r>
            <a:r>
              <a:rPr lang="en-GB" sz="2800" b="1" dirty="0" smtClean="0"/>
              <a:t>meaning</a:t>
            </a:r>
            <a:r>
              <a:rPr lang="en-GB" sz="2800" dirty="0" smtClean="0"/>
              <a:t> (denotation) when you will be asked about its </a:t>
            </a:r>
            <a:r>
              <a:rPr lang="en-GB" sz="2800" b="1" dirty="0" smtClean="0">
                <a:solidFill>
                  <a:srgbClr val="FF0000"/>
                </a:solidFill>
              </a:rPr>
              <a:t>effect</a:t>
            </a:r>
          </a:p>
          <a:p>
            <a:pPr eaLnBrk="1" hangingPunct="1">
              <a:lnSpc>
                <a:spcPct val="90000"/>
              </a:lnSpc>
            </a:pPr>
            <a:endParaRPr lang="en-GB" sz="2800" b="1" dirty="0" smtClean="0">
              <a:solidFill>
                <a:srgbClr val="FF0000"/>
              </a:solidFill>
            </a:endParaRPr>
          </a:p>
          <a:p>
            <a:pPr eaLnBrk="1" hangingPunct="1">
              <a:lnSpc>
                <a:spcPct val="90000"/>
              </a:lnSpc>
            </a:pPr>
            <a:r>
              <a:rPr lang="en-GB" sz="2800" dirty="0" smtClean="0"/>
              <a:t>A better beginning would be:</a:t>
            </a:r>
          </a:p>
          <a:p>
            <a:pPr eaLnBrk="1" hangingPunct="1">
              <a:lnSpc>
                <a:spcPct val="90000"/>
              </a:lnSpc>
              <a:buFontTx/>
              <a:buNone/>
            </a:pPr>
            <a:r>
              <a:rPr lang="en-GB" sz="2800" dirty="0" smtClean="0"/>
              <a:t>	</a:t>
            </a:r>
            <a:r>
              <a:rPr lang="en-GB" sz="2800" i="1" dirty="0" smtClean="0"/>
              <a:t>The simile (quote it) gives the impression of speed because the wind is fast</a:t>
            </a:r>
          </a:p>
          <a:p>
            <a:pPr eaLnBrk="1" hangingPunct="1">
              <a:lnSpc>
                <a:spcPct val="90000"/>
              </a:lnSpc>
              <a:buFontTx/>
              <a:buNone/>
            </a:pPr>
            <a:endParaRPr lang="en-GB" sz="2800" i="1" dirty="0" smtClean="0"/>
          </a:p>
          <a:p>
            <a:pPr eaLnBrk="1" hangingPunct="1">
              <a:lnSpc>
                <a:spcPct val="90000"/>
              </a:lnSpc>
            </a:pPr>
            <a:r>
              <a:rPr lang="en-GB" sz="2800" dirty="0" smtClean="0"/>
              <a:t>But this will still not explain why the writer specifically chose ‘wind’ so…</a:t>
            </a:r>
          </a:p>
          <a:p>
            <a:pPr eaLnBrk="1" hangingPunct="1">
              <a:lnSpc>
                <a:spcPct val="90000"/>
              </a:lnSpc>
            </a:pPr>
            <a:endParaRPr lang="en-GB" sz="2800" dirty="0" smtClean="0">
              <a:latin typeface="Comic Sans MS" pitchFamily="66"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dirty="0" smtClean="0">
                <a:latin typeface="+mn-lt"/>
              </a:rPr>
              <a:t>Imagery</a:t>
            </a:r>
          </a:p>
        </p:txBody>
      </p:sp>
      <p:sp>
        <p:nvSpPr>
          <p:cNvPr id="8195" name="Rectangle 3"/>
          <p:cNvSpPr>
            <a:spLocks noGrp="1" noChangeArrowheads="1"/>
          </p:cNvSpPr>
          <p:nvPr>
            <p:ph type="body" idx="1"/>
          </p:nvPr>
        </p:nvSpPr>
        <p:spPr/>
        <p:txBody>
          <a:bodyPr/>
          <a:lstStyle/>
          <a:p>
            <a:pPr>
              <a:buNone/>
            </a:pPr>
            <a:r>
              <a:rPr lang="en-GB" b="1" u="sng" dirty="0" smtClean="0"/>
              <a:t>… an even better answer</a:t>
            </a:r>
          </a:p>
          <a:p>
            <a:pPr eaLnBrk="1" hangingPunct="1"/>
            <a:r>
              <a:rPr lang="en-GB" dirty="0" smtClean="0"/>
              <a:t>The simile (quote it) </a:t>
            </a:r>
            <a:r>
              <a:rPr lang="en-GB" dirty="0" smtClean="0">
                <a:solidFill>
                  <a:srgbClr val="FF0000"/>
                </a:solidFill>
              </a:rPr>
              <a:t>gives the impression</a:t>
            </a:r>
            <a:r>
              <a:rPr lang="en-GB" dirty="0" smtClean="0"/>
              <a:t> of speed because the wind is seen as a powerful force which reaches great speeds.  It </a:t>
            </a:r>
            <a:r>
              <a:rPr lang="en-GB" dirty="0" smtClean="0">
                <a:solidFill>
                  <a:srgbClr val="FF0000"/>
                </a:solidFill>
              </a:rPr>
              <a:t>might also suggest</a:t>
            </a:r>
            <a:r>
              <a:rPr lang="en-GB" dirty="0" smtClean="0"/>
              <a:t> that the runner was so fast that he was creating turbulence like the wind.</a:t>
            </a:r>
          </a:p>
          <a:p>
            <a:pPr eaLnBrk="1" hangingPunct="1"/>
            <a:r>
              <a:rPr lang="en-GB" dirty="0" smtClean="0"/>
              <a:t>N.B. you need to explain </a:t>
            </a:r>
            <a:r>
              <a:rPr lang="en-GB" b="1" dirty="0" smtClean="0">
                <a:solidFill>
                  <a:srgbClr val="FF0000"/>
                </a:solidFill>
              </a:rPr>
              <a:t>denotation </a:t>
            </a:r>
            <a:r>
              <a:rPr lang="en-GB" dirty="0" smtClean="0"/>
              <a:t>plus </a:t>
            </a:r>
            <a:r>
              <a:rPr lang="en-GB" b="1" dirty="0" smtClean="0">
                <a:solidFill>
                  <a:srgbClr val="FF0000"/>
                </a:solidFill>
              </a:rPr>
              <a:t>connotation</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pPr eaLnBrk="1" hangingPunct="1"/>
            <a:r>
              <a:rPr lang="en-GB" dirty="0" smtClean="0">
                <a:latin typeface="+mn-lt"/>
              </a:rPr>
              <a:t>Why is this simile effective?</a:t>
            </a:r>
          </a:p>
        </p:txBody>
      </p:sp>
      <p:sp>
        <p:nvSpPr>
          <p:cNvPr id="9219" name="Rectangle 3"/>
          <p:cNvSpPr>
            <a:spLocks noGrp="1" noChangeArrowheads="1"/>
          </p:cNvSpPr>
          <p:nvPr>
            <p:ph type="body" idx="1"/>
          </p:nvPr>
        </p:nvSpPr>
        <p:spPr/>
        <p:txBody>
          <a:bodyPr/>
          <a:lstStyle/>
          <a:p>
            <a:pPr eaLnBrk="1" hangingPunct="1"/>
            <a:r>
              <a:rPr lang="en-GB" sz="2800" i="1" dirty="0" smtClean="0"/>
              <a:t>the poppies were as red as blood</a:t>
            </a:r>
          </a:p>
          <a:p>
            <a:pPr eaLnBrk="1" hangingPunct="1"/>
            <a:r>
              <a:rPr lang="en-GB" sz="2800" dirty="0" smtClean="0"/>
              <a:t>Answer</a:t>
            </a:r>
          </a:p>
          <a:p>
            <a:pPr eaLnBrk="1" hangingPunct="1">
              <a:buFontTx/>
              <a:buNone/>
            </a:pPr>
            <a:r>
              <a:rPr lang="en-GB" sz="2800" dirty="0" smtClean="0"/>
              <a:t>	(This simile is effective) because it tries to communicate the intensity of the red colour of the poppies.  The word ‘blood’ suggests not just colour, but the richness of the flower’s tone.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2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2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2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dirty="0" smtClean="0">
                <a:latin typeface="+mn-lt"/>
              </a:rPr>
              <a:t>Why use a metaphor?</a:t>
            </a:r>
          </a:p>
        </p:txBody>
      </p:sp>
      <p:sp>
        <p:nvSpPr>
          <p:cNvPr id="11267" name="Rectangle 3"/>
          <p:cNvSpPr>
            <a:spLocks noGrp="1" noChangeArrowheads="1"/>
          </p:cNvSpPr>
          <p:nvPr>
            <p:ph type="body" idx="1"/>
          </p:nvPr>
        </p:nvSpPr>
        <p:spPr/>
        <p:txBody>
          <a:bodyPr>
            <a:normAutofit lnSpcReduction="10000"/>
          </a:bodyPr>
          <a:lstStyle/>
          <a:p>
            <a:pPr>
              <a:lnSpc>
                <a:spcPct val="90000"/>
              </a:lnSpc>
            </a:pPr>
            <a:r>
              <a:rPr lang="en-GB" sz="2800" dirty="0" smtClean="0"/>
              <a:t>The metaphor is the most powerful form of imagery</a:t>
            </a:r>
          </a:p>
          <a:p>
            <a:pPr>
              <a:lnSpc>
                <a:spcPct val="90000"/>
              </a:lnSpc>
            </a:pPr>
            <a:r>
              <a:rPr lang="en-GB" sz="2800" dirty="0" smtClean="0"/>
              <a:t>Metaphor says one thing </a:t>
            </a:r>
            <a:r>
              <a:rPr lang="en-GB" sz="2800" b="1" dirty="0" smtClean="0"/>
              <a:t>is</a:t>
            </a:r>
            <a:r>
              <a:rPr lang="en-GB" sz="2800" dirty="0" smtClean="0"/>
              <a:t> something else </a:t>
            </a:r>
          </a:p>
          <a:p>
            <a:pPr>
              <a:lnSpc>
                <a:spcPct val="90000"/>
              </a:lnSpc>
            </a:pPr>
            <a:r>
              <a:rPr lang="en-GB" sz="2800" dirty="0" smtClean="0"/>
              <a:t>Good metaphors contain a lot of information that can be transferred economically to the reader</a:t>
            </a:r>
          </a:p>
          <a:p>
            <a:pPr eaLnBrk="1" hangingPunct="1"/>
            <a:r>
              <a:rPr lang="en-GB" sz="2800" dirty="0" smtClean="0"/>
              <a:t>Think about the connotations of this metaphor and what it conveys to you about the umbrellas: </a:t>
            </a:r>
            <a:r>
              <a:rPr lang="en-GB" sz="2800" i="1" dirty="0" smtClean="0"/>
              <a:t>As the wind strengthened the men clung on to the big, black birds of their umbrellas</a:t>
            </a:r>
            <a:r>
              <a:rPr lang="en-GB" sz="2800" dirty="0" smtClean="0"/>
              <a:t>.  Few words but lots of ideas.</a:t>
            </a:r>
          </a:p>
          <a:p>
            <a:pPr eaLnBrk="1" hangingPunct="1">
              <a:buFontTx/>
              <a:buNone/>
            </a:pPr>
            <a:endParaRPr lang="en-GB" sz="2800" dirty="0" smtClean="0">
              <a:latin typeface="Comic Sans MS" pitchFamily="66"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533400"/>
            <a:ext cx="7772400" cy="1143000"/>
          </a:xfrm>
        </p:spPr>
        <p:txBody>
          <a:bodyPr/>
          <a:lstStyle/>
          <a:p>
            <a:pPr eaLnBrk="1" hangingPunct="1"/>
            <a:r>
              <a:rPr lang="en-GB" dirty="0" smtClean="0">
                <a:latin typeface="+mn-lt"/>
              </a:rPr>
              <a:t>So . . .</a:t>
            </a:r>
          </a:p>
        </p:txBody>
      </p:sp>
      <p:sp>
        <p:nvSpPr>
          <p:cNvPr id="12291" name="Rectangle 3"/>
          <p:cNvSpPr>
            <a:spLocks noGrp="1" noChangeArrowheads="1"/>
          </p:cNvSpPr>
          <p:nvPr>
            <p:ph type="body" idx="1"/>
          </p:nvPr>
        </p:nvSpPr>
        <p:spPr>
          <a:xfrm>
            <a:off x="1143000" y="1676400"/>
            <a:ext cx="7772400" cy="4114800"/>
          </a:xfrm>
        </p:spPr>
        <p:txBody>
          <a:bodyPr>
            <a:normAutofit lnSpcReduction="10000"/>
          </a:bodyPr>
          <a:lstStyle/>
          <a:p>
            <a:pPr marL="609600" indent="-609600" eaLnBrk="1" hangingPunct="1">
              <a:lnSpc>
                <a:spcPct val="90000"/>
              </a:lnSpc>
              <a:buFontTx/>
              <a:buNone/>
            </a:pPr>
            <a:r>
              <a:rPr lang="en-GB" sz="2800" dirty="0" smtClean="0"/>
              <a:t>To work with a metaphor you need to:</a:t>
            </a:r>
          </a:p>
          <a:p>
            <a:pPr marL="609600" indent="-609600" eaLnBrk="1" hangingPunct="1">
              <a:lnSpc>
                <a:spcPct val="90000"/>
              </a:lnSpc>
              <a:buFontTx/>
              <a:buAutoNum type="arabicPeriod"/>
            </a:pPr>
            <a:r>
              <a:rPr lang="en-GB" sz="2800" dirty="0" smtClean="0"/>
              <a:t>Identify the metaphor – but you get no marks for that on its own.</a:t>
            </a:r>
          </a:p>
          <a:p>
            <a:pPr marL="609600" indent="-609600" eaLnBrk="1" hangingPunct="1">
              <a:lnSpc>
                <a:spcPct val="90000"/>
              </a:lnSpc>
              <a:buFontTx/>
              <a:buAutoNum type="arabicPeriod"/>
            </a:pPr>
            <a:r>
              <a:rPr lang="en-GB" sz="2800" dirty="0" smtClean="0"/>
              <a:t>Show how the connotations of the metaphor help to develop or refine your idea of what is being described</a:t>
            </a:r>
          </a:p>
          <a:p>
            <a:pPr marL="609600" indent="-609600" eaLnBrk="1" hangingPunct="1">
              <a:lnSpc>
                <a:spcPct val="90000"/>
              </a:lnSpc>
              <a:buFontTx/>
              <a:buAutoNum type="arabicPeriod"/>
            </a:pPr>
            <a:r>
              <a:rPr lang="en-GB" sz="2800" dirty="0" smtClean="0"/>
              <a:t>Show the link between the connotations which you have chosen and the literal meanings of the words used in the metaphor</a:t>
            </a:r>
          </a:p>
          <a:p>
            <a:pPr marL="609600" indent="-609600" eaLnBrk="1" hangingPunct="1">
              <a:lnSpc>
                <a:spcPct val="90000"/>
              </a:lnSpc>
              <a:buFontTx/>
              <a:buNone/>
            </a:pPr>
            <a:r>
              <a:rPr lang="en-GB" sz="2800" dirty="0" smtClean="0"/>
              <a:t>	(2 and 3 can be reversed)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Close Reading</a:t>
            </a:r>
            <a:endParaRPr lang="en-GB" dirty="0"/>
          </a:p>
        </p:txBody>
      </p:sp>
      <p:sp>
        <p:nvSpPr>
          <p:cNvPr id="3" name="Content Placeholder 2"/>
          <p:cNvSpPr>
            <a:spLocks noGrp="1"/>
          </p:cNvSpPr>
          <p:nvPr>
            <p:ph idx="1"/>
          </p:nvPr>
        </p:nvSpPr>
        <p:spPr/>
        <p:txBody>
          <a:bodyPr/>
          <a:lstStyle/>
          <a:p>
            <a:pPr>
              <a:buNone/>
            </a:pPr>
            <a:r>
              <a:rPr lang="en-GB" b="1" u="sng" dirty="0" smtClean="0"/>
              <a:t>Factual Questions</a:t>
            </a:r>
          </a:p>
          <a:p>
            <a:pPr>
              <a:buNone/>
            </a:pPr>
            <a:r>
              <a:rPr lang="en-GB" dirty="0" smtClean="0"/>
              <a:t>Two steps to success:</a:t>
            </a:r>
          </a:p>
          <a:p>
            <a:pPr marL="514350" indent="-514350">
              <a:buFont typeface="+mj-lt"/>
              <a:buAutoNum type="arabicParenR"/>
            </a:pPr>
            <a:r>
              <a:rPr lang="en-GB" dirty="0" smtClean="0"/>
              <a:t>Highlight, circle or underline the information that will answer the question</a:t>
            </a:r>
          </a:p>
          <a:p>
            <a:pPr marL="514350" indent="-514350">
              <a:buFont typeface="+mj-lt"/>
              <a:buAutoNum type="arabicParenR"/>
            </a:pPr>
            <a:r>
              <a:rPr lang="en-GB" dirty="0" smtClean="0"/>
              <a:t>“Translate” this information into your own words in such a way that it answers the question you have been asked. Key words from the passage </a:t>
            </a:r>
            <a:r>
              <a:rPr lang="en-GB" b="1" dirty="0" smtClean="0"/>
              <a:t>must </a:t>
            </a:r>
            <a:r>
              <a:rPr lang="en-GB" dirty="0" smtClean="0"/>
              <a:t>be changed: you get nothing for “lifting” words from the passage.</a:t>
            </a:r>
          </a:p>
          <a:p>
            <a:pPr>
              <a:buNone/>
            </a:pPr>
            <a:endParaRPr lang="en-GB" dirty="0" smtClean="0"/>
          </a:p>
          <a:p>
            <a:pPr marL="514350" indent="-514350">
              <a:buFont typeface="+mj-lt"/>
              <a:buAutoNum type="arabicPeriod"/>
            </a:pPr>
            <a:endParaRPr lang="en-GB" dirty="0" smtClean="0"/>
          </a:p>
          <a:p>
            <a:pPr>
              <a:buNone/>
            </a:pPr>
            <a:endParaRPr lang="en-GB" b="1" u="sng" dirty="0" smtClean="0"/>
          </a:p>
          <a:p>
            <a:endParaRPr lang="en-GB" b="1" u="sng"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457200"/>
            <a:ext cx="7772400" cy="990600"/>
          </a:xfrm>
        </p:spPr>
        <p:txBody>
          <a:bodyPr/>
          <a:lstStyle/>
          <a:p>
            <a:pPr eaLnBrk="1" hangingPunct="1"/>
            <a:r>
              <a:rPr lang="en-GB" dirty="0" smtClean="0">
                <a:latin typeface="+mn-lt"/>
              </a:rPr>
              <a:t>Example 1</a:t>
            </a:r>
          </a:p>
        </p:txBody>
      </p:sp>
      <p:sp>
        <p:nvSpPr>
          <p:cNvPr id="13315" name="Rectangle 3"/>
          <p:cNvSpPr>
            <a:spLocks noGrp="1" noChangeArrowheads="1"/>
          </p:cNvSpPr>
          <p:nvPr>
            <p:ph type="body" idx="1"/>
          </p:nvPr>
        </p:nvSpPr>
        <p:spPr>
          <a:xfrm>
            <a:off x="685800" y="1600200"/>
            <a:ext cx="7772400" cy="4114800"/>
          </a:xfrm>
        </p:spPr>
        <p:txBody>
          <a:bodyPr/>
          <a:lstStyle/>
          <a:p>
            <a:pPr eaLnBrk="1" hangingPunct="1"/>
            <a:r>
              <a:rPr lang="en-GB" sz="2800" i="1" dirty="0" smtClean="0"/>
              <a:t>Too many tourists are so wedded to their camera that they cease to respond directly to the places of beauty they visit.  They are content to take home a dozen rolls of exposed film instead, like a bank full of monopoly money.</a:t>
            </a:r>
          </a:p>
          <a:p>
            <a:pPr eaLnBrk="1" hangingPunct="1">
              <a:buFontTx/>
              <a:buNone/>
            </a:pPr>
            <a:endParaRPr lang="en-GB" sz="2800" dirty="0" smtClean="0"/>
          </a:p>
          <a:p>
            <a:pPr eaLnBrk="1" hangingPunct="1">
              <a:buFontTx/>
              <a:buNone/>
            </a:pPr>
            <a:r>
              <a:rPr lang="en-GB" sz="2800" dirty="0" smtClean="0"/>
              <a:t>	Show how the metaphor highlights the writer’s disapproval of the tourists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GB" sz="3600" dirty="0" smtClean="0">
                <a:latin typeface="+mn-lt"/>
              </a:rPr>
              <a:t>So how do we apply this formula?</a:t>
            </a:r>
          </a:p>
        </p:txBody>
      </p:sp>
      <p:sp>
        <p:nvSpPr>
          <p:cNvPr id="14339" name="Rectangle 3"/>
          <p:cNvSpPr>
            <a:spLocks noGrp="1" noChangeArrowheads="1"/>
          </p:cNvSpPr>
          <p:nvPr>
            <p:ph type="body" idx="1"/>
          </p:nvPr>
        </p:nvSpPr>
        <p:spPr/>
        <p:txBody>
          <a:bodyPr>
            <a:normAutofit fontScale="92500" lnSpcReduction="20000"/>
          </a:bodyPr>
          <a:lstStyle/>
          <a:p>
            <a:pPr marL="609600" indent="-609600" eaLnBrk="1" hangingPunct="1">
              <a:buFontTx/>
              <a:buAutoNum type="arabicPeriod"/>
            </a:pPr>
            <a:r>
              <a:rPr lang="en-GB" sz="2400" dirty="0" smtClean="0"/>
              <a:t>The metaphor is ‘wedded’  (0 marks)</a:t>
            </a:r>
          </a:p>
          <a:p>
            <a:pPr marL="609600" indent="-609600" eaLnBrk="1" hangingPunct="1">
              <a:buFontTx/>
              <a:buAutoNum type="arabicPeriod"/>
            </a:pPr>
            <a:r>
              <a:rPr lang="en-GB" sz="2400" dirty="0" smtClean="0"/>
              <a:t>The </a:t>
            </a:r>
            <a:r>
              <a:rPr lang="en-GB" sz="2400" dirty="0" smtClean="0">
                <a:solidFill>
                  <a:srgbClr val="FF0000"/>
                </a:solidFill>
              </a:rPr>
              <a:t>connotations</a:t>
            </a:r>
            <a:r>
              <a:rPr lang="en-GB" sz="2400" dirty="0" smtClean="0"/>
              <a:t> of ‘wedded’ are being in a permanent relationship as a result of being married, dependency, closeness, exclusivity</a:t>
            </a:r>
          </a:p>
          <a:p>
            <a:pPr marL="609600" indent="-609600" eaLnBrk="1" hangingPunct="1">
              <a:buFontTx/>
              <a:buAutoNum type="arabicPeriod"/>
            </a:pPr>
            <a:r>
              <a:rPr lang="en-GB" sz="2400" dirty="0" smtClean="0"/>
              <a:t>All of which have the </a:t>
            </a:r>
            <a:r>
              <a:rPr lang="en-GB" sz="2400" dirty="0" smtClean="0">
                <a:solidFill>
                  <a:srgbClr val="FF0000"/>
                </a:solidFill>
              </a:rPr>
              <a:t>effect </a:t>
            </a:r>
            <a:r>
              <a:rPr lang="en-GB" sz="2400" dirty="0" smtClean="0"/>
              <a:t>of illustrating how completely indispensable and consuming the camera is to the tourist as if they are married.</a:t>
            </a:r>
          </a:p>
          <a:p>
            <a:pPr marL="609600" indent="-609600" eaLnBrk="1" hangingPunct="1">
              <a:buNone/>
            </a:pPr>
            <a:r>
              <a:rPr lang="en-GB" sz="2800" dirty="0" smtClean="0"/>
              <a:t>Answer:</a:t>
            </a:r>
          </a:p>
          <a:p>
            <a:pPr marL="609600" indent="-609600" eaLnBrk="1" hangingPunct="1">
              <a:buNone/>
            </a:pPr>
            <a:r>
              <a:rPr lang="en-GB" sz="2800" i="1" dirty="0" smtClean="0"/>
              <a:t>The metaphor “wedded” suggests that </a:t>
            </a:r>
            <a:r>
              <a:rPr lang="en-GB" sz="2800" b="1" i="1" dirty="0" smtClean="0"/>
              <a:t>just as </a:t>
            </a:r>
            <a:r>
              <a:rPr lang="en-GB" sz="2800" i="1" dirty="0" smtClean="0"/>
              <a:t>a married couple are in a close, long-lasting relationship in which they depend on each other, </a:t>
            </a:r>
            <a:r>
              <a:rPr lang="en-GB" sz="2800" b="1" i="1" dirty="0" smtClean="0"/>
              <a:t>so </a:t>
            </a:r>
            <a:r>
              <a:rPr lang="en-GB" sz="2800" i="1" dirty="0" smtClean="0"/>
              <a:t>the tourists are completely dependent on their cameras, as though they could not imagine life without them</a:t>
            </a:r>
          </a:p>
          <a:p>
            <a:pPr marL="609600" indent="-609600" eaLnBrk="1" hangingPunct="1">
              <a:buFontTx/>
              <a:buAutoNum type="arabicPeriod"/>
            </a:pPr>
            <a:endParaRPr lang="en-GB" sz="2800" dirty="0" smtClean="0">
              <a:latin typeface="Comic Sans MS" pitchFamily="66"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dirty="0" smtClean="0">
                <a:latin typeface="+mn-lt"/>
              </a:rPr>
              <a:t>Personification</a:t>
            </a:r>
          </a:p>
        </p:txBody>
      </p:sp>
      <p:sp>
        <p:nvSpPr>
          <p:cNvPr id="16387" name="Rectangle 3"/>
          <p:cNvSpPr>
            <a:spLocks noGrp="1" noChangeArrowheads="1"/>
          </p:cNvSpPr>
          <p:nvPr>
            <p:ph type="body" idx="1"/>
          </p:nvPr>
        </p:nvSpPr>
        <p:spPr/>
        <p:txBody>
          <a:bodyPr/>
          <a:lstStyle/>
          <a:p>
            <a:pPr eaLnBrk="1" hangingPunct="1"/>
            <a:r>
              <a:rPr lang="en-GB" dirty="0" smtClean="0"/>
              <a:t>Personification is a sub-set of metaphor</a:t>
            </a:r>
          </a:p>
          <a:p>
            <a:pPr eaLnBrk="1" hangingPunct="1"/>
            <a:r>
              <a:rPr lang="en-GB" dirty="0" smtClean="0"/>
              <a:t>Some thing or an animal is given human attributes</a:t>
            </a:r>
          </a:p>
          <a:p>
            <a:pPr eaLnBrk="1" hangingPunct="1"/>
            <a:r>
              <a:rPr lang="en-GB" dirty="0" smtClean="0"/>
              <a:t>Analyse it in the same way as a metaphor</a:t>
            </a:r>
          </a:p>
          <a:p>
            <a:pPr eaLnBrk="1" hangingPunct="1"/>
            <a:r>
              <a:rPr lang="en-GB" dirty="0" smtClean="0"/>
              <a:t>Consider ‘the sky wept’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dirty="0" smtClean="0">
                <a:latin typeface="+mn-lt"/>
              </a:rPr>
              <a:t>Imagery - Summary</a:t>
            </a:r>
          </a:p>
        </p:txBody>
      </p:sp>
      <p:sp>
        <p:nvSpPr>
          <p:cNvPr id="15363" name="Rectangle 3"/>
          <p:cNvSpPr>
            <a:spLocks noGrp="1" noChangeArrowheads="1"/>
          </p:cNvSpPr>
          <p:nvPr>
            <p:ph type="body" idx="1"/>
          </p:nvPr>
        </p:nvSpPr>
        <p:spPr/>
        <p:txBody>
          <a:bodyPr/>
          <a:lstStyle/>
          <a:p>
            <a:pPr marL="609600" indent="-609600" eaLnBrk="1" hangingPunct="1">
              <a:buFontTx/>
              <a:buAutoNum type="arabicPeriod"/>
            </a:pPr>
            <a:r>
              <a:rPr lang="en-GB" dirty="0" smtClean="0"/>
              <a:t>Identify or quote the image (simile, metaphor  or personification)</a:t>
            </a:r>
          </a:p>
          <a:p>
            <a:pPr marL="609600" indent="-609600" eaLnBrk="1" hangingPunct="1">
              <a:buFontTx/>
              <a:buNone/>
            </a:pPr>
            <a:endParaRPr lang="en-GB" dirty="0" smtClean="0"/>
          </a:p>
          <a:p>
            <a:pPr marL="609600" indent="-609600" eaLnBrk="1" hangingPunct="1">
              <a:buFontTx/>
              <a:buAutoNum type="arabicPeriod" startAt="2"/>
            </a:pPr>
            <a:r>
              <a:rPr lang="en-GB" dirty="0" smtClean="0"/>
              <a:t>Show how the literal and figurative (denotation and connotation) come together to create an effect</a:t>
            </a:r>
          </a:p>
          <a:p>
            <a:pPr marL="609600" indent="-609600" eaLnBrk="1" hangingPunct="1">
              <a:buNone/>
            </a:pPr>
            <a:r>
              <a:rPr lang="en-GB" dirty="0" smtClean="0"/>
              <a:t>		e.g. “Just as …  so …”</a:t>
            </a:r>
          </a:p>
          <a:p>
            <a:pPr marL="609600" indent="-609600" eaLnBrk="1" hangingPunct="1">
              <a:buFontTx/>
              <a:buNone/>
            </a:pPr>
            <a:endParaRPr lang="en-GB" dirty="0" smtClean="0"/>
          </a:p>
          <a:p>
            <a:pPr marL="609600" indent="-609600" eaLnBrk="1" hangingPunct="1">
              <a:buFontTx/>
              <a:buNone/>
            </a:pPr>
            <a:r>
              <a:rPr lang="en-GB" dirty="0" smtClean="0"/>
              <a:t>3.	Say what the effect is – why is the writer using it in this way?</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a:xfrm>
            <a:off x="251520" y="548680"/>
            <a:ext cx="8305800" cy="565150"/>
          </a:xfrm>
        </p:spPr>
        <p:txBody>
          <a:bodyPr>
            <a:normAutofit fontScale="90000"/>
          </a:bodyPr>
          <a:lstStyle/>
          <a:p>
            <a:pPr eaLnBrk="1" hangingPunct="1">
              <a:defRPr/>
            </a:pPr>
            <a:r>
              <a:rPr lang="en-GB" sz="4000" dirty="0" smtClean="0"/>
              <a:t>ANALYSING IMAGERY</a:t>
            </a:r>
          </a:p>
        </p:txBody>
      </p:sp>
      <p:sp>
        <p:nvSpPr>
          <p:cNvPr id="5123" name="Rectangle 3"/>
          <p:cNvSpPr>
            <a:spLocks noGrp="1" noRot="1" noChangeArrowheads="1"/>
          </p:cNvSpPr>
          <p:nvPr>
            <p:ph type="body" idx="1"/>
          </p:nvPr>
        </p:nvSpPr>
        <p:spPr>
          <a:xfrm>
            <a:off x="301625" y="1340768"/>
            <a:ext cx="8540750" cy="4758407"/>
          </a:xfrm>
        </p:spPr>
        <p:txBody>
          <a:bodyPr/>
          <a:lstStyle/>
          <a:p>
            <a:pPr eaLnBrk="1" hangingPunct="1">
              <a:defRPr/>
            </a:pPr>
            <a:r>
              <a:rPr lang="en-GB" dirty="0" smtClean="0"/>
              <a:t>For each example, write down:</a:t>
            </a:r>
          </a:p>
          <a:p>
            <a:pPr eaLnBrk="1" hangingPunct="1">
              <a:buNone/>
              <a:defRPr/>
            </a:pPr>
            <a:endParaRPr lang="en-GB" dirty="0" smtClean="0"/>
          </a:p>
          <a:p>
            <a:pPr lvl="1" eaLnBrk="1" hangingPunct="1">
              <a:defRPr/>
            </a:pPr>
            <a:r>
              <a:rPr lang="en-GB" dirty="0" smtClean="0">
                <a:solidFill>
                  <a:schemeClr val="accent1"/>
                </a:solidFill>
              </a:rPr>
              <a:t>Identify the technique/image</a:t>
            </a:r>
          </a:p>
          <a:p>
            <a:pPr lvl="1" eaLnBrk="1" hangingPunct="1">
              <a:defRPr/>
            </a:pPr>
            <a:r>
              <a:rPr lang="en-GB" dirty="0" smtClean="0">
                <a:solidFill>
                  <a:srgbClr val="00B050"/>
                </a:solidFill>
              </a:rPr>
              <a:t>Analyse the connotations/meaning of the image</a:t>
            </a:r>
          </a:p>
          <a:p>
            <a:pPr lvl="1" eaLnBrk="1" hangingPunct="1">
              <a:defRPr/>
            </a:pPr>
            <a:r>
              <a:rPr lang="en-GB" dirty="0" smtClean="0">
                <a:solidFill>
                  <a:srgbClr val="FF0000"/>
                </a:solidFill>
              </a:rPr>
              <a:t>Link the image to the writer’s intended meaning </a:t>
            </a:r>
          </a:p>
          <a:p>
            <a:pPr lvl="1" eaLnBrk="1" hangingPunct="1">
              <a:defRPr/>
            </a:pPr>
            <a:endParaRPr lang="en-GB" dirty="0" smtClean="0"/>
          </a:p>
          <a:p>
            <a:pPr lvl="1" eaLnBrk="1" hangingPunct="1">
              <a:buNone/>
              <a:defRPr/>
            </a:pPr>
            <a:r>
              <a:rPr lang="en-GB" dirty="0" err="1" smtClean="0"/>
              <a:t>ie</a:t>
            </a:r>
            <a:r>
              <a:rPr lang="en-GB" dirty="0" smtClean="0">
                <a:solidFill>
                  <a:srgbClr val="92D050"/>
                </a:solidFill>
              </a:rPr>
              <a:t>. </a:t>
            </a:r>
          </a:p>
          <a:p>
            <a:pPr lvl="1" eaLnBrk="1" hangingPunct="1">
              <a:buNone/>
              <a:defRPr/>
            </a:pPr>
            <a:r>
              <a:rPr lang="en-GB" dirty="0" smtClean="0">
                <a:solidFill>
                  <a:schemeClr val="accent1"/>
                </a:solidFill>
              </a:rPr>
              <a:t>The writer uses this </a:t>
            </a:r>
            <a:r>
              <a:rPr lang="en-GB" b="1" dirty="0" smtClean="0">
                <a:solidFill>
                  <a:schemeClr val="accent1"/>
                </a:solidFill>
              </a:rPr>
              <a:t>metaphor</a:t>
            </a:r>
            <a:r>
              <a:rPr lang="en-GB" dirty="0" smtClean="0">
                <a:solidFill>
                  <a:schemeClr val="accent1"/>
                </a:solidFill>
              </a:rPr>
              <a:t> to show that in </a:t>
            </a:r>
            <a:r>
              <a:rPr lang="en-GB" dirty="0" smtClean="0">
                <a:solidFill>
                  <a:srgbClr val="00B050"/>
                </a:solidFill>
              </a:rPr>
              <a:t>the same way that a hurricane is </a:t>
            </a:r>
            <a:r>
              <a:rPr lang="en-GB" b="1" dirty="0" smtClean="0">
                <a:solidFill>
                  <a:srgbClr val="00B050"/>
                </a:solidFill>
              </a:rPr>
              <a:t>unstoppable </a:t>
            </a:r>
            <a:r>
              <a:rPr lang="en-GB" dirty="0" smtClean="0">
                <a:solidFill>
                  <a:srgbClr val="00B050"/>
                </a:solidFill>
              </a:rPr>
              <a:t>and </a:t>
            </a:r>
            <a:r>
              <a:rPr lang="en-GB" b="1" dirty="0" smtClean="0">
                <a:solidFill>
                  <a:srgbClr val="00B050"/>
                </a:solidFill>
              </a:rPr>
              <a:t>violent</a:t>
            </a:r>
            <a:r>
              <a:rPr lang="en-GB" dirty="0" smtClean="0">
                <a:solidFill>
                  <a:srgbClr val="00B050"/>
                </a:solidFill>
              </a:rPr>
              <a:t>, </a:t>
            </a:r>
            <a:r>
              <a:rPr lang="en-GB" dirty="0" smtClean="0">
                <a:solidFill>
                  <a:srgbClr val="FF0000"/>
                </a:solidFill>
              </a:rPr>
              <a:t>the boxer is described as </a:t>
            </a:r>
            <a:r>
              <a:rPr lang="en-GB" b="1" dirty="0" smtClean="0">
                <a:solidFill>
                  <a:srgbClr val="FF0000"/>
                </a:solidFill>
              </a:rPr>
              <a:t>aggressive </a:t>
            </a:r>
            <a:r>
              <a:rPr lang="en-GB" dirty="0" smtClean="0">
                <a:solidFill>
                  <a:srgbClr val="FF0000"/>
                </a:solidFill>
              </a:rPr>
              <a:t>and </a:t>
            </a:r>
            <a:r>
              <a:rPr lang="en-GB" b="1" dirty="0" smtClean="0">
                <a:solidFill>
                  <a:srgbClr val="FF0000"/>
                </a:solidFill>
              </a:rPr>
              <a:t>overwhelming</a:t>
            </a:r>
            <a:r>
              <a:rPr lang="en-GB" dirty="0" smtClean="0">
                <a:solidFill>
                  <a:srgbClr val="FF0000"/>
                </a:solidFill>
              </a:rPr>
              <a:t>.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Rot="1" noChangeArrowheads="1"/>
          </p:cNvSpPr>
          <p:nvPr>
            <p:ph type="body" idx="1"/>
          </p:nvPr>
        </p:nvSpPr>
        <p:spPr>
          <a:xfrm>
            <a:off x="301625" y="1268760"/>
            <a:ext cx="8518847" cy="5589239"/>
          </a:xfrm>
        </p:spPr>
        <p:txBody>
          <a:bodyPr/>
          <a:lstStyle/>
          <a:p>
            <a:pPr eaLnBrk="1" hangingPunct="1">
              <a:lnSpc>
                <a:spcPct val="80000"/>
              </a:lnSpc>
              <a:buFont typeface="Arial" charset="0"/>
              <a:buNone/>
              <a:defRPr/>
            </a:pPr>
            <a:r>
              <a:rPr lang="en-GB" i="1" dirty="0" smtClean="0"/>
              <a:t>I mourn for kids who will never know the delight of cycling with the wind in their hair, or climbing up trees or exploring hidden places. Growing up devoid of freedom, decision-making, and the opportunity to learn from taking their own risks, our children are becoming trapped, neurotic and as generally weakened as battery hens. </a:t>
            </a:r>
          </a:p>
          <a:p>
            <a:pPr eaLnBrk="1" hangingPunct="1">
              <a:lnSpc>
                <a:spcPct val="80000"/>
              </a:lnSpc>
              <a:buFont typeface="Arial" charset="0"/>
              <a:buNone/>
              <a:defRPr/>
            </a:pPr>
            <a:endParaRPr lang="en-GB" i="1" dirty="0" smtClean="0"/>
          </a:p>
          <a:p>
            <a:pPr eaLnBrk="1" hangingPunct="1">
              <a:lnSpc>
                <a:spcPct val="80000"/>
              </a:lnSpc>
              <a:buFont typeface="Arial" charset="0"/>
              <a:buNone/>
              <a:defRPr/>
            </a:pPr>
            <a:r>
              <a:rPr lang="en-GB" sz="2400" i="1" dirty="0" smtClean="0">
                <a:solidFill>
                  <a:srgbClr val="FFC000"/>
                </a:solidFill>
              </a:rPr>
              <a:t>How effective do you find the image of “battery hens” in conveying the writer’s view of the way children are currently being brought up?</a:t>
            </a:r>
          </a:p>
          <a:p>
            <a:pPr algn="ctr" eaLnBrk="1" hangingPunct="1">
              <a:lnSpc>
                <a:spcPct val="80000"/>
              </a:lnSpc>
              <a:buFont typeface="Arial" charset="0"/>
              <a:buNone/>
              <a:defRPr/>
            </a:pPr>
            <a:endParaRPr lang="en-GB" sz="4000" i="1" dirty="0" smtClean="0"/>
          </a:p>
        </p:txBody>
      </p:sp>
      <p:sp>
        <p:nvSpPr>
          <p:cNvPr id="35844" name="Rectangle 4"/>
          <p:cNvSpPr>
            <a:spLocks noRot="1" noChangeArrowheads="1"/>
          </p:cNvSpPr>
          <p:nvPr/>
        </p:nvSpPr>
        <p:spPr bwMode="auto">
          <a:xfrm>
            <a:off x="517525" y="444500"/>
            <a:ext cx="8540750" cy="608236"/>
          </a:xfrm>
          <a:prstGeom prst="rect">
            <a:avLst/>
          </a:prstGeom>
          <a:noFill/>
          <a:ln w="9525">
            <a:noFill/>
            <a:miter lim="800000"/>
            <a:headEnd/>
            <a:tailEnd/>
          </a:ln>
          <a:effectLst/>
        </p:spPr>
        <p:txBody>
          <a:bodyPr anchor="ctr"/>
          <a:lstStyle/>
          <a:p>
            <a:pPr algn="ctr">
              <a:defRPr/>
            </a:pPr>
            <a:r>
              <a:rPr lang="en-GB" sz="5400" dirty="0">
                <a:solidFill>
                  <a:srgbClr val="FF0000"/>
                </a:solidFill>
                <a:effectLst>
                  <a:outerShdw blurRad="38100" dist="38100" dir="2700000" algn="tl">
                    <a:srgbClr val="000000"/>
                  </a:outerShdw>
                </a:effectLst>
              </a:rPr>
              <a:t>EXAMPLE 1</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Rot="1" noChangeArrowheads="1"/>
          </p:cNvSpPr>
          <p:nvPr>
            <p:ph type="body" idx="1"/>
          </p:nvPr>
        </p:nvSpPr>
        <p:spPr>
          <a:xfrm>
            <a:off x="301625" y="1268760"/>
            <a:ext cx="8518847" cy="5589239"/>
          </a:xfrm>
        </p:spPr>
        <p:txBody>
          <a:bodyPr/>
          <a:lstStyle/>
          <a:p>
            <a:pPr>
              <a:lnSpc>
                <a:spcPct val="80000"/>
              </a:lnSpc>
              <a:buNone/>
              <a:defRPr/>
            </a:pPr>
            <a:r>
              <a:rPr lang="en-GB" sz="3600" i="1" dirty="0" smtClean="0"/>
              <a:t>The writer uses this simile to suggest that just as battery hens are reared in a restrictive and controlled environment, considered cruel and unhealthy, so young people are also lacking in freedom to explore and enjoy their surroundings, with similar consequences for their health and happiness.</a:t>
            </a:r>
            <a:endParaRPr lang="en-GB" sz="2800" i="1" dirty="0" smtClean="0">
              <a:solidFill>
                <a:srgbClr val="FFC000"/>
              </a:solidFill>
            </a:endParaRPr>
          </a:p>
          <a:p>
            <a:pPr algn="ctr" eaLnBrk="1" hangingPunct="1">
              <a:lnSpc>
                <a:spcPct val="80000"/>
              </a:lnSpc>
              <a:buFont typeface="Arial" charset="0"/>
              <a:buNone/>
              <a:defRPr/>
            </a:pPr>
            <a:endParaRPr lang="en-GB" sz="4000" i="1" dirty="0" smtClean="0"/>
          </a:p>
        </p:txBody>
      </p:sp>
      <p:sp>
        <p:nvSpPr>
          <p:cNvPr id="35844" name="Rectangle 4"/>
          <p:cNvSpPr>
            <a:spLocks noRot="1" noChangeArrowheads="1"/>
          </p:cNvSpPr>
          <p:nvPr/>
        </p:nvSpPr>
        <p:spPr bwMode="auto">
          <a:xfrm>
            <a:off x="517525" y="444500"/>
            <a:ext cx="8540750" cy="608236"/>
          </a:xfrm>
          <a:prstGeom prst="rect">
            <a:avLst/>
          </a:prstGeom>
          <a:noFill/>
          <a:ln w="9525">
            <a:noFill/>
            <a:miter lim="800000"/>
            <a:headEnd/>
            <a:tailEnd/>
          </a:ln>
          <a:effectLst/>
        </p:spPr>
        <p:txBody>
          <a:bodyPr anchor="ctr"/>
          <a:lstStyle/>
          <a:p>
            <a:pPr algn="ctr">
              <a:defRPr/>
            </a:pPr>
            <a:r>
              <a:rPr lang="en-GB" sz="5400" dirty="0">
                <a:solidFill>
                  <a:srgbClr val="FF0000"/>
                </a:solidFill>
                <a:effectLst>
                  <a:outerShdw blurRad="38100" dist="38100" dir="2700000" algn="tl">
                    <a:srgbClr val="000000"/>
                  </a:outerShdw>
                </a:effectLst>
              </a:rPr>
              <a:t>EXAMPLE </a:t>
            </a:r>
            <a:r>
              <a:rPr lang="en-GB" sz="5400" dirty="0" smtClean="0">
                <a:solidFill>
                  <a:srgbClr val="FF0000"/>
                </a:solidFill>
                <a:effectLst>
                  <a:outerShdw blurRad="38100" dist="38100" dir="2700000" algn="tl">
                    <a:srgbClr val="000000"/>
                  </a:outerShdw>
                </a:effectLst>
              </a:rPr>
              <a:t>1 ANSWER</a:t>
            </a:r>
            <a:endParaRPr lang="en-GB" sz="5400" dirty="0">
              <a:solidFill>
                <a:srgbClr val="FF0000"/>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Rot="1" noChangeArrowheads="1"/>
          </p:cNvSpPr>
          <p:nvPr>
            <p:ph type="body" idx="1"/>
          </p:nvPr>
        </p:nvSpPr>
        <p:spPr>
          <a:xfrm>
            <a:off x="323850" y="1196752"/>
            <a:ext cx="8540750" cy="5075461"/>
          </a:xfrm>
        </p:spPr>
        <p:txBody>
          <a:bodyPr/>
          <a:lstStyle/>
          <a:p>
            <a:pPr eaLnBrk="1" hangingPunct="1">
              <a:buFont typeface="Arial" charset="0"/>
              <a:buNone/>
              <a:defRPr/>
            </a:pPr>
            <a:r>
              <a:rPr lang="en-GB" sz="4000" dirty="0" smtClean="0"/>
              <a:t>She was particularly shocked by one headline A DOOR WE CAN’T CLOSE. She said, “It makes me feel like vermin.”</a:t>
            </a:r>
          </a:p>
          <a:p>
            <a:pPr eaLnBrk="1" hangingPunct="1">
              <a:buFont typeface="Arial" charset="0"/>
              <a:buNone/>
              <a:defRPr/>
            </a:pPr>
            <a:endParaRPr lang="en-GB" sz="4400" dirty="0" smtClean="0"/>
          </a:p>
          <a:p>
            <a:pPr eaLnBrk="1" hangingPunct="1">
              <a:buFont typeface="Arial" charset="0"/>
              <a:buNone/>
              <a:defRPr/>
            </a:pPr>
            <a:r>
              <a:rPr lang="en-GB" sz="4000" dirty="0" smtClean="0">
                <a:solidFill>
                  <a:srgbClr val="FFC000"/>
                </a:solidFill>
              </a:rPr>
              <a:t>Show how the language of these lines shows how strongly she felt.</a:t>
            </a:r>
          </a:p>
          <a:p>
            <a:pPr eaLnBrk="1" hangingPunct="1">
              <a:buFont typeface="Arial" charset="0"/>
              <a:buNone/>
              <a:defRPr/>
            </a:pPr>
            <a:endParaRPr lang="en-GB" sz="4400" dirty="0" smtClean="0"/>
          </a:p>
        </p:txBody>
      </p:sp>
      <p:sp>
        <p:nvSpPr>
          <p:cNvPr id="9220" name="Rectangle 4"/>
          <p:cNvSpPr>
            <a:spLocks noGrp="1" noRot="1" noChangeArrowheads="1"/>
          </p:cNvSpPr>
          <p:nvPr>
            <p:ph type="title"/>
          </p:nvPr>
        </p:nvSpPr>
        <p:spPr>
          <a:xfrm>
            <a:off x="301625" y="228600"/>
            <a:ext cx="8540750" cy="752128"/>
          </a:xfrm>
        </p:spPr>
        <p:txBody>
          <a:bodyPr>
            <a:normAutofit fontScale="90000"/>
          </a:bodyPr>
          <a:lstStyle/>
          <a:p>
            <a:pPr eaLnBrk="1" hangingPunct="1">
              <a:defRPr/>
            </a:pPr>
            <a:r>
              <a:rPr lang="en-GB" sz="6000" dirty="0" smtClean="0">
                <a:solidFill>
                  <a:srgbClr val="FF0000"/>
                </a:solidFill>
              </a:rPr>
              <a:t>EXAMPLE 2</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EXAMPLE 2 ANSWER</a:t>
            </a:r>
            <a:endParaRPr lang="en-GB" dirty="0">
              <a:solidFill>
                <a:srgbClr val="FF0000"/>
              </a:solidFill>
            </a:endParaRPr>
          </a:p>
        </p:txBody>
      </p:sp>
      <p:sp>
        <p:nvSpPr>
          <p:cNvPr id="3" name="Content Placeholder 2"/>
          <p:cNvSpPr>
            <a:spLocks noGrp="1"/>
          </p:cNvSpPr>
          <p:nvPr>
            <p:ph idx="1"/>
          </p:nvPr>
        </p:nvSpPr>
        <p:spPr>
          <a:xfrm>
            <a:off x="301625" y="1905000"/>
            <a:ext cx="8540750" cy="4194175"/>
          </a:xfrm>
        </p:spPr>
        <p:txBody>
          <a:bodyPr/>
          <a:lstStyle/>
          <a:p>
            <a:pPr>
              <a:buNone/>
            </a:pPr>
            <a:r>
              <a:rPr lang="en-GB" sz="3600" dirty="0" smtClean="0">
                <a:solidFill>
                  <a:srgbClr val="FFC000"/>
                </a:solidFill>
              </a:rPr>
              <a:t>She appears to feel very strongly about this headline because the simile of vermin suggests that she feels low, despised by everyone, just as if she was a dirty, disease-carrying rat which people avoid. </a:t>
            </a:r>
            <a:endParaRPr lang="en-GB" sz="3600" dirty="0">
              <a:solidFill>
                <a:srgbClr val="FFC000"/>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a:xfrm>
            <a:off x="301625" y="228600"/>
            <a:ext cx="8540750" cy="752128"/>
          </a:xfrm>
        </p:spPr>
        <p:txBody>
          <a:bodyPr>
            <a:normAutofit fontScale="90000"/>
          </a:bodyPr>
          <a:lstStyle/>
          <a:p>
            <a:pPr eaLnBrk="1" hangingPunct="1">
              <a:defRPr/>
            </a:pPr>
            <a:r>
              <a:rPr lang="en-GB" sz="5400" dirty="0" smtClean="0">
                <a:solidFill>
                  <a:srgbClr val="FF0000"/>
                </a:solidFill>
              </a:rPr>
              <a:t>EXAMPLE 3</a:t>
            </a:r>
          </a:p>
        </p:txBody>
      </p:sp>
      <p:sp>
        <p:nvSpPr>
          <p:cNvPr id="8195" name="Rectangle 3"/>
          <p:cNvSpPr>
            <a:spLocks noGrp="1" noRot="1" noChangeArrowheads="1"/>
          </p:cNvSpPr>
          <p:nvPr>
            <p:ph type="body" idx="1"/>
          </p:nvPr>
        </p:nvSpPr>
        <p:spPr>
          <a:xfrm>
            <a:off x="179512" y="980728"/>
            <a:ext cx="8784976" cy="5118447"/>
          </a:xfrm>
        </p:spPr>
        <p:txBody>
          <a:bodyPr/>
          <a:lstStyle/>
          <a:p>
            <a:pPr eaLnBrk="1" hangingPunct="1">
              <a:buFont typeface="Arial" charset="0"/>
              <a:buNone/>
              <a:defRPr/>
            </a:pPr>
            <a:r>
              <a:rPr lang="en-GB" sz="2800" dirty="0" smtClean="0"/>
              <a:t>The UK is not a group of nations swamped by a tidal wave of immigration. Relatively speaking, Europe contends with a trickle of refugees compared with countries who border areas of famine, desperate poverty or violent political upheaval. </a:t>
            </a:r>
          </a:p>
          <a:p>
            <a:pPr eaLnBrk="1" hangingPunct="1">
              <a:buFont typeface="Arial" charset="0"/>
              <a:buNone/>
              <a:defRPr/>
            </a:pPr>
            <a:endParaRPr lang="en-GB" sz="2800" dirty="0" smtClean="0"/>
          </a:p>
          <a:p>
            <a:pPr eaLnBrk="1" hangingPunct="1">
              <a:buFont typeface="Arial" charset="0"/>
              <a:buNone/>
              <a:defRPr/>
            </a:pPr>
            <a:r>
              <a:rPr lang="en-GB" sz="2800" dirty="0" smtClean="0">
                <a:solidFill>
                  <a:srgbClr val="FFC000"/>
                </a:solidFill>
              </a:rPr>
              <a:t>What is the impact of the imagery in these lines in making clear the writer’s point?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Close Reading</a:t>
            </a:r>
            <a:endParaRPr lang="en-GB" dirty="0"/>
          </a:p>
        </p:txBody>
      </p:sp>
      <p:sp>
        <p:nvSpPr>
          <p:cNvPr id="3" name="Content Placeholder 2"/>
          <p:cNvSpPr>
            <a:spLocks noGrp="1"/>
          </p:cNvSpPr>
          <p:nvPr>
            <p:ph idx="1"/>
          </p:nvPr>
        </p:nvSpPr>
        <p:spPr/>
        <p:txBody>
          <a:bodyPr/>
          <a:lstStyle/>
          <a:p>
            <a:pPr>
              <a:buNone/>
            </a:pPr>
            <a:r>
              <a:rPr lang="en-GB" dirty="0" smtClean="0"/>
              <a:t>Example:</a:t>
            </a:r>
          </a:p>
          <a:p>
            <a:pPr>
              <a:buNone/>
            </a:pPr>
            <a:endParaRPr lang="en-GB" dirty="0" smtClean="0"/>
          </a:p>
          <a:p>
            <a:pPr>
              <a:buNone/>
            </a:pPr>
            <a:r>
              <a:rPr lang="en-GB" i="1" dirty="0" smtClean="0"/>
              <a:t>I’m nocturnal. I love the moonlight, the shadows, the dark places, the dappled murk. I’m not being poetic. I’m simply being true to my nature, my nocturnal nature. Like all tarantulas.</a:t>
            </a:r>
          </a:p>
          <a:p>
            <a:pPr>
              <a:buNone/>
            </a:pPr>
            <a:r>
              <a:rPr lang="en-GB" b="1" dirty="0" smtClean="0"/>
              <a:t>Question:</a:t>
            </a:r>
          </a:p>
          <a:p>
            <a:pPr>
              <a:buNone/>
            </a:pPr>
            <a:r>
              <a:rPr lang="en-GB" b="1" dirty="0" smtClean="0"/>
              <a:t>In your own words</a:t>
            </a:r>
            <a:r>
              <a:rPr lang="en-GB" dirty="0" smtClean="0"/>
              <a:t>, in what way is the speaker “like all tarantulas”? (1 mark)</a:t>
            </a:r>
            <a:endParaRPr lang="en-GB" b="1" dirty="0" smtClean="0"/>
          </a:p>
          <a:p>
            <a:pPr>
              <a:buNone/>
            </a:pPr>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a:xfrm>
            <a:off x="301625" y="228600"/>
            <a:ext cx="8540750" cy="752128"/>
          </a:xfrm>
        </p:spPr>
        <p:txBody>
          <a:bodyPr>
            <a:normAutofit fontScale="90000"/>
          </a:bodyPr>
          <a:lstStyle/>
          <a:p>
            <a:pPr eaLnBrk="1" hangingPunct="1">
              <a:defRPr/>
            </a:pPr>
            <a:r>
              <a:rPr lang="en-GB" sz="5400" dirty="0" smtClean="0">
                <a:solidFill>
                  <a:srgbClr val="FF0000"/>
                </a:solidFill>
              </a:rPr>
              <a:t>EXAMPLE 3</a:t>
            </a:r>
          </a:p>
        </p:txBody>
      </p:sp>
      <p:sp>
        <p:nvSpPr>
          <p:cNvPr id="8195" name="Rectangle 3"/>
          <p:cNvSpPr>
            <a:spLocks noGrp="1" noRot="1" noChangeArrowheads="1"/>
          </p:cNvSpPr>
          <p:nvPr>
            <p:ph type="body" idx="1"/>
          </p:nvPr>
        </p:nvSpPr>
        <p:spPr>
          <a:xfrm>
            <a:off x="179512" y="980728"/>
            <a:ext cx="8784976" cy="5118447"/>
          </a:xfrm>
        </p:spPr>
        <p:txBody>
          <a:bodyPr/>
          <a:lstStyle/>
          <a:p>
            <a:pPr eaLnBrk="1" hangingPunct="1">
              <a:buFont typeface="Arial" charset="0"/>
              <a:buNone/>
              <a:defRPr/>
            </a:pPr>
            <a:r>
              <a:rPr lang="en-GB" sz="2800" dirty="0" smtClean="0"/>
              <a:t>The UK is not a group of nations </a:t>
            </a:r>
            <a:r>
              <a:rPr lang="en-GB" sz="2800" dirty="0" smtClean="0">
                <a:solidFill>
                  <a:srgbClr val="FF0000"/>
                </a:solidFill>
              </a:rPr>
              <a:t>swamped </a:t>
            </a:r>
            <a:r>
              <a:rPr lang="en-GB" sz="2800" dirty="0" smtClean="0"/>
              <a:t>by a tidal wave of immigration. Relatively speaking, Europe contends with a </a:t>
            </a:r>
            <a:r>
              <a:rPr lang="en-GB" sz="2800" dirty="0" smtClean="0">
                <a:solidFill>
                  <a:srgbClr val="FF0000"/>
                </a:solidFill>
              </a:rPr>
              <a:t>trickle</a:t>
            </a:r>
            <a:r>
              <a:rPr lang="en-GB" sz="2800" dirty="0" smtClean="0"/>
              <a:t> of refugees compared with countries who border areas of famine, desperate poverty or violent political upheaval. </a:t>
            </a:r>
          </a:p>
          <a:p>
            <a:pPr eaLnBrk="1" hangingPunct="1">
              <a:buFont typeface="Arial" charset="0"/>
              <a:buNone/>
              <a:defRPr/>
            </a:pPr>
            <a:endParaRPr lang="en-GB" sz="2800" dirty="0" smtClean="0"/>
          </a:p>
          <a:p>
            <a:pPr eaLnBrk="1" hangingPunct="1">
              <a:buFont typeface="Arial" charset="0"/>
              <a:buNone/>
              <a:defRPr/>
            </a:pPr>
            <a:r>
              <a:rPr lang="en-GB" sz="2800" dirty="0" smtClean="0">
                <a:solidFill>
                  <a:srgbClr val="FF0000"/>
                </a:solidFill>
              </a:rPr>
              <a:t>What is the impact of the imagery in these lines in making clear the writer’s point?</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Rot="1" noChangeArrowheads="1"/>
          </p:cNvSpPr>
          <p:nvPr>
            <p:ph type="body" idx="1"/>
          </p:nvPr>
        </p:nvSpPr>
        <p:spPr>
          <a:xfrm>
            <a:off x="179388" y="1124744"/>
            <a:ext cx="8785100" cy="5112567"/>
          </a:xfrm>
        </p:spPr>
        <p:txBody>
          <a:bodyPr/>
          <a:lstStyle/>
          <a:p>
            <a:pPr marL="609600" indent="-609600" eaLnBrk="1" hangingPunct="1">
              <a:buFont typeface="Arial" charset="0"/>
              <a:buNone/>
              <a:defRPr/>
            </a:pPr>
            <a:r>
              <a:rPr lang="en-GB" b="1" dirty="0" smtClean="0"/>
              <a:t>Whether the specific storms that scythed down trees in Paris last Christmas, drowned Po valley last month and battered Britain last week can be attributed to the warming trend is a subject of serious – and contentious – scientific debate.  </a:t>
            </a:r>
          </a:p>
          <a:p>
            <a:pPr marL="609600" indent="-609600" eaLnBrk="1" hangingPunct="1">
              <a:buFont typeface="Arial" charset="0"/>
              <a:buNone/>
              <a:defRPr/>
            </a:pPr>
            <a:endParaRPr lang="en-GB" sz="2400" b="1" dirty="0" smtClean="0"/>
          </a:p>
          <a:p>
            <a:pPr marL="609600" indent="-609600" eaLnBrk="1" hangingPunct="1">
              <a:buFont typeface="Arial" charset="0"/>
              <a:buNone/>
              <a:defRPr/>
            </a:pPr>
            <a:r>
              <a:rPr lang="en-GB" sz="2400" b="1" dirty="0" smtClean="0">
                <a:solidFill>
                  <a:srgbClr val="FF0000"/>
                </a:solidFill>
              </a:rPr>
              <a:t>Show how the writer uses imagery to emphasise the</a:t>
            </a:r>
          </a:p>
          <a:p>
            <a:pPr marL="609600" indent="-609600" eaLnBrk="1" hangingPunct="1">
              <a:buFont typeface="Arial" charset="0"/>
              <a:buNone/>
              <a:defRPr/>
            </a:pPr>
            <a:r>
              <a:rPr lang="en-GB" sz="2400" b="1" dirty="0" smtClean="0">
                <a:solidFill>
                  <a:srgbClr val="FF0000"/>
                </a:solidFill>
              </a:rPr>
              <a:t>impact of the storms which affected Europe. You should</a:t>
            </a:r>
          </a:p>
          <a:p>
            <a:pPr marL="609600" indent="-609600" eaLnBrk="1" hangingPunct="1">
              <a:buFont typeface="Arial" charset="0"/>
              <a:buNone/>
              <a:defRPr/>
            </a:pPr>
            <a:r>
              <a:rPr lang="en-GB" sz="2400" b="1" dirty="0" smtClean="0">
                <a:solidFill>
                  <a:srgbClr val="FF0000"/>
                </a:solidFill>
              </a:rPr>
              <a:t>refer to two examples in your answer. </a:t>
            </a:r>
          </a:p>
          <a:p>
            <a:pPr marL="609600" indent="-609600" eaLnBrk="1" hangingPunct="1">
              <a:buFont typeface="Arial" charset="0"/>
              <a:buNone/>
              <a:defRPr/>
            </a:pPr>
            <a:endParaRPr lang="en-GB" sz="4000" b="1" dirty="0" smtClean="0"/>
          </a:p>
        </p:txBody>
      </p:sp>
      <p:sp>
        <p:nvSpPr>
          <p:cNvPr id="38916" name="Rectangle 4"/>
          <p:cNvSpPr>
            <a:spLocks noGrp="1" noRot="1" noChangeArrowheads="1"/>
          </p:cNvSpPr>
          <p:nvPr>
            <p:ph type="title"/>
          </p:nvPr>
        </p:nvSpPr>
        <p:spPr>
          <a:xfrm>
            <a:off x="301625" y="228600"/>
            <a:ext cx="8540750" cy="824136"/>
          </a:xfrm>
        </p:spPr>
        <p:txBody>
          <a:bodyPr>
            <a:normAutofit fontScale="90000"/>
          </a:bodyPr>
          <a:lstStyle/>
          <a:p>
            <a:pPr eaLnBrk="1" hangingPunct="1">
              <a:defRPr/>
            </a:pPr>
            <a:r>
              <a:rPr lang="en-GB" sz="5400" dirty="0" smtClean="0">
                <a:solidFill>
                  <a:srgbClr val="FF0000"/>
                </a:solidFill>
              </a:rPr>
              <a:t>EXAMPLE 4</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40750" cy="752128"/>
          </a:xfrm>
        </p:spPr>
        <p:txBody>
          <a:bodyPr>
            <a:normAutofit fontScale="90000"/>
          </a:bodyPr>
          <a:lstStyle/>
          <a:p>
            <a:r>
              <a:rPr lang="en-GB" dirty="0" smtClean="0">
                <a:solidFill>
                  <a:srgbClr val="FF0000"/>
                </a:solidFill>
              </a:rPr>
              <a:t>EXAMPLE 5</a:t>
            </a:r>
            <a:endParaRPr lang="en-GB" dirty="0">
              <a:solidFill>
                <a:srgbClr val="FF0000"/>
              </a:solidFill>
            </a:endParaRPr>
          </a:p>
        </p:txBody>
      </p:sp>
      <p:sp>
        <p:nvSpPr>
          <p:cNvPr id="3" name="Content Placeholder 2"/>
          <p:cNvSpPr>
            <a:spLocks noGrp="1"/>
          </p:cNvSpPr>
          <p:nvPr>
            <p:ph idx="1"/>
          </p:nvPr>
        </p:nvSpPr>
        <p:spPr>
          <a:xfrm>
            <a:off x="179512" y="980728"/>
            <a:ext cx="8784975" cy="5118447"/>
          </a:xfrm>
        </p:spPr>
        <p:txBody>
          <a:bodyPr/>
          <a:lstStyle/>
          <a:p>
            <a:pPr>
              <a:buNone/>
            </a:pPr>
            <a:r>
              <a:rPr lang="en-GB" dirty="0" smtClean="0"/>
              <a:t>And in August this year, a tremor of apprehension ran through the scientific community when the Russian ice-breaker </a:t>
            </a:r>
            <a:r>
              <a:rPr lang="en-GB" dirty="0" err="1" smtClean="0"/>
              <a:t>Yamal</a:t>
            </a:r>
            <a:r>
              <a:rPr lang="en-GB" dirty="0" smtClean="0"/>
              <a:t>, on a tourist cruise of the Arctic, muscled its way through the unusually thin ice to the North Pole to find itself sailing serenely into an astonishing blue sea. </a:t>
            </a:r>
          </a:p>
          <a:p>
            <a:pPr>
              <a:buNone/>
            </a:pPr>
            <a:endParaRPr lang="en-GB" dirty="0" smtClean="0"/>
          </a:p>
          <a:p>
            <a:pPr>
              <a:buNone/>
            </a:pPr>
            <a:r>
              <a:rPr lang="en-GB" dirty="0" smtClean="0">
                <a:solidFill>
                  <a:srgbClr val="FF0000"/>
                </a:solidFill>
              </a:rPr>
              <a:t>What impression are you given of the progress of the </a:t>
            </a:r>
            <a:r>
              <a:rPr lang="en-GB" dirty="0" err="1" smtClean="0">
                <a:solidFill>
                  <a:srgbClr val="FF0000"/>
                </a:solidFill>
              </a:rPr>
              <a:t>Yamal</a:t>
            </a:r>
            <a:r>
              <a:rPr lang="en-GB" dirty="0" smtClean="0">
                <a:solidFill>
                  <a:srgbClr val="FF0000"/>
                </a:solidFill>
              </a:rPr>
              <a:t> by the imagery of these lines?</a:t>
            </a:r>
            <a:endParaRPr lang="en-GB" dirty="0">
              <a:solidFill>
                <a:srgbClr val="FF0000"/>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40750" cy="824136"/>
          </a:xfrm>
        </p:spPr>
        <p:txBody>
          <a:bodyPr/>
          <a:lstStyle/>
          <a:p>
            <a:r>
              <a:rPr lang="en-GB" dirty="0" smtClean="0">
                <a:solidFill>
                  <a:srgbClr val="FF0000"/>
                </a:solidFill>
              </a:rPr>
              <a:t>EXAMPLE 6</a:t>
            </a:r>
            <a:endParaRPr lang="en-GB" dirty="0">
              <a:solidFill>
                <a:srgbClr val="FF0000"/>
              </a:solidFill>
            </a:endParaRPr>
          </a:p>
        </p:txBody>
      </p:sp>
      <p:sp>
        <p:nvSpPr>
          <p:cNvPr id="3" name="Content Placeholder 2"/>
          <p:cNvSpPr>
            <a:spLocks noGrp="1"/>
          </p:cNvSpPr>
          <p:nvPr>
            <p:ph idx="1"/>
          </p:nvPr>
        </p:nvSpPr>
        <p:spPr>
          <a:xfrm>
            <a:off x="301625" y="1268760"/>
            <a:ext cx="8540750" cy="4830415"/>
          </a:xfrm>
        </p:spPr>
        <p:txBody>
          <a:bodyPr/>
          <a:lstStyle/>
          <a:p>
            <a:pPr>
              <a:buNone/>
            </a:pPr>
            <a:r>
              <a:rPr lang="en-GB" sz="4000" dirty="0" smtClean="0"/>
              <a:t>The rain batters the glass roof of the conservatory, competing with the loud music blaring from the sound system inside. </a:t>
            </a:r>
          </a:p>
          <a:p>
            <a:pPr>
              <a:buNone/>
            </a:pPr>
            <a:endParaRPr lang="en-GB" dirty="0" smtClean="0"/>
          </a:p>
          <a:p>
            <a:pPr>
              <a:buNone/>
            </a:pPr>
            <a:r>
              <a:rPr lang="en-GB" dirty="0" smtClean="0">
                <a:solidFill>
                  <a:srgbClr val="FF0000"/>
                </a:solidFill>
              </a:rPr>
              <a:t>Show how the imagery conveys the strength of the rain. </a:t>
            </a:r>
            <a:endParaRPr lang="en-GB" dirty="0">
              <a:solidFill>
                <a:srgbClr val="FF0000"/>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40750" cy="752128"/>
          </a:xfrm>
        </p:spPr>
        <p:txBody>
          <a:bodyPr>
            <a:normAutofit fontScale="90000"/>
          </a:bodyPr>
          <a:lstStyle/>
          <a:p>
            <a:r>
              <a:rPr lang="en-GB" dirty="0" smtClean="0">
                <a:solidFill>
                  <a:srgbClr val="FF0000"/>
                </a:solidFill>
              </a:rPr>
              <a:t>EXAMPLE 7</a:t>
            </a:r>
            <a:endParaRPr lang="en-GB" dirty="0">
              <a:solidFill>
                <a:srgbClr val="FF0000"/>
              </a:solidFill>
            </a:endParaRPr>
          </a:p>
        </p:txBody>
      </p:sp>
      <p:sp>
        <p:nvSpPr>
          <p:cNvPr id="3" name="Content Placeholder 2"/>
          <p:cNvSpPr>
            <a:spLocks noGrp="1"/>
          </p:cNvSpPr>
          <p:nvPr>
            <p:ph idx="1"/>
          </p:nvPr>
        </p:nvSpPr>
        <p:spPr>
          <a:xfrm>
            <a:off x="179512" y="1052736"/>
            <a:ext cx="8964488" cy="5046439"/>
          </a:xfrm>
        </p:spPr>
        <p:txBody>
          <a:bodyPr/>
          <a:lstStyle/>
          <a:p>
            <a:pPr>
              <a:buNone/>
            </a:pPr>
            <a:r>
              <a:rPr lang="en-GB" b="1" u="sng" dirty="0" smtClean="0"/>
              <a:t>Comment on each of these images:</a:t>
            </a:r>
          </a:p>
          <a:p>
            <a:pPr>
              <a:buNone/>
            </a:pPr>
            <a:endParaRPr lang="en-GB" dirty="0" smtClean="0"/>
          </a:p>
          <a:p>
            <a:pPr>
              <a:buNone/>
            </a:pPr>
            <a:r>
              <a:rPr lang="en-GB" dirty="0" smtClean="0"/>
              <a:t>The shop was a goldmine for its owners. </a:t>
            </a:r>
          </a:p>
          <a:p>
            <a:pPr>
              <a:buNone/>
            </a:pPr>
            <a:endParaRPr lang="en-GB" dirty="0" smtClean="0"/>
          </a:p>
          <a:p>
            <a:pPr>
              <a:buNone/>
            </a:pPr>
            <a:r>
              <a:rPr lang="en-GB" dirty="0" smtClean="0"/>
              <a:t>An army of football supporters arrived in town. </a:t>
            </a:r>
          </a:p>
          <a:p>
            <a:pPr>
              <a:buNone/>
            </a:pPr>
            <a:endParaRPr lang="en-GB" dirty="0" smtClean="0"/>
          </a:p>
          <a:p>
            <a:pPr>
              <a:buNone/>
            </a:pPr>
            <a:r>
              <a:rPr lang="en-GB" dirty="0" smtClean="0"/>
              <a:t>His remark in class was met with stony silence. </a:t>
            </a:r>
          </a:p>
          <a:p>
            <a:pPr>
              <a:buNone/>
            </a:pPr>
            <a:endParaRPr lang="en-GB" dirty="0" smtClean="0"/>
          </a:p>
          <a:p>
            <a:pPr>
              <a:buNone/>
            </a:pPr>
            <a:r>
              <a:rPr lang="en-GB" dirty="0" smtClean="0"/>
              <a:t>The actor gave a very wooden performance. </a:t>
            </a:r>
            <a:endParaRPr lang="en-GB"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40750" cy="680120"/>
          </a:xfrm>
        </p:spPr>
        <p:txBody>
          <a:bodyPr>
            <a:normAutofit fontScale="90000"/>
          </a:bodyPr>
          <a:lstStyle/>
          <a:p>
            <a:r>
              <a:rPr lang="en-GB" dirty="0" smtClean="0">
                <a:solidFill>
                  <a:srgbClr val="FF0000"/>
                </a:solidFill>
              </a:rPr>
              <a:t>EXAMPLE 8 (SYMBOLISM)</a:t>
            </a:r>
            <a:endParaRPr lang="en-GB" dirty="0">
              <a:solidFill>
                <a:srgbClr val="FF0000"/>
              </a:solidFill>
            </a:endParaRPr>
          </a:p>
        </p:txBody>
      </p:sp>
      <p:sp>
        <p:nvSpPr>
          <p:cNvPr id="3" name="Content Placeholder 2"/>
          <p:cNvSpPr>
            <a:spLocks noGrp="1"/>
          </p:cNvSpPr>
          <p:nvPr>
            <p:ph idx="1"/>
          </p:nvPr>
        </p:nvSpPr>
        <p:spPr>
          <a:xfrm>
            <a:off x="301625" y="1124744"/>
            <a:ext cx="8540750" cy="4974431"/>
          </a:xfrm>
        </p:spPr>
        <p:txBody>
          <a:bodyPr/>
          <a:lstStyle/>
          <a:p>
            <a:pPr>
              <a:buNone/>
            </a:pPr>
            <a:r>
              <a:rPr lang="en-GB" sz="2400" dirty="0" smtClean="0"/>
              <a:t>But, the bat broke. Some kid used it without permission. He hit a foul ball and the bat split, the barrel flying away, the splintered handle still in the kid’s hands. </a:t>
            </a:r>
          </a:p>
          <a:p>
            <a:pPr>
              <a:buNone/>
            </a:pPr>
            <a:r>
              <a:rPr lang="en-GB" sz="2400" dirty="0" smtClean="0"/>
              <a:t>When the bat broke, it seemed a certain spell was broken too. I drifted away from baseball by steps and bounds. The next summer, 1967, Ali was convicted of dodging conscription. Baseball did not seem very important.</a:t>
            </a:r>
          </a:p>
          <a:p>
            <a:pPr>
              <a:buNone/>
            </a:pPr>
            <a:endParaRPr lang="en-GB" sz="2400" dirty="0" smtClean="0">
              <a:solidFill>
                <a:srgbClr val="FF0000"/>
              </a:solidFill>
            </a:endParaRPr>
          </a:p>
          <a:p>
            <a:pPr>
              <a:buNone/>
            </a:pPr>
            <a:r>
              <a:rPr lang="en-GB" sz="2400" dirty="0" smtClean="0">
                <a:solidFill>
                  <a:srgbClr val="FF0000"/>
                </a:solidFill>
              </a:rPr>
              <a:t>Show how the bat is an important symbol for the writer. </a:t>
            </a:r>
          </a:p>
          <a:p>
            <a:pPr>
              <a:buNone/>
            </a:pPr>
            <a:r>
              <a:rPr lang="en-GB" sz="2400" dirty="0" smtClean="0"/>
              <a:t> </a:t>
            </a:r>
            <a:endParaRPr lang="en-GB" sz="24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28600"/>
            <a:ext cx="8229600" cy="1143000"/>
          </a:xfrm>
        </p:spPr>
        <p:txBody>
          <a:bodyPr/>
          <a:lstStyle/>
          <a:p>
            <a:pPr algn="ctr"/>
            <a:r>
              <a:rPr lang="en-GB" dirty="0" smtClean="0"/>
              <a:t>Analysis 3 - Sentence </a:t>
            </a:r>
            <a:r>
              <a:rPr lang="en-GB" dirty="0"/>
              <a:t>Structure</a:t>
            </a:r>
          </a:p>
        </p:txBody>
      </p:sp>
      <p:sp>
        <p:nvSpPr>
          <p:cNvPr id="26627" name="Rectangle 3"/>
          <p:cNvSpPr>
            <a:spLocks noGrp="1" noChangeArrowheads="1"/>
          </p:cNvSpPr>
          <p:nvPr>
            <p:ph type="body" idx="1"/>
          </p:nvPr>
        </p:nvSpPr>
        <p:spPr>
          <a:xfrm>
            <a:off x="0" y="1557338"/>
            <a:ext cx="9144000" cy="5300662"/>
          </a:xfrm>
        </p:spPr>
        <p:txBody>
          <a:bodyPr/>
          <a:lstStyle/>
          <a:p>
            <a:pPr>
              <a:lnSpc>
                <a:spcPct val="90000"/>
              </a:lnSpc>
            </a:pPr>
            <a:r>
              <a:rPr lang="en-GB" sz="2400" dirty="0" smtClean="0"/>
              <a:t>The ‘structure of a sentence’ means the way in which it is made up, and how the various elements are arranged. </a:t>
            </a:r>
          </a:p>
          <a:p>
            <a:pPr>
              <a:lnSpc>
                <a:spcPct val="90000"/>
              </a:lnSpc>
            </a:pPr>
            <a:endParaRPr lang="en-GB" sz="2400" dirty="0" smtClean="0"/>
          </a:p>
          <a:p>
            <a:pPr>
              <a:lnSpc>
                <a:spcPct val="90000"/>
              </a:lnSpc>
            </a:pPr>
            <a:r>
              <a:rPr lang="en-GB" sz="2400" dirty="0" smtClean="0"/>
              <a:t>To answer questions on sentence structure, you need to: </a:t>
            </a:r>
            <a:endParaRPr lang="en-GB" sz="2400" dirty="0"/>
          </a:p>
          <a:p>
            <a:pPr>
              <a:lnSpc>
                <a:spcPct val="90000"/>
              </a:lnSpc>
            </a:pPr>
            <a:endParaRPr lang="en-GB" sz="2400" dirty="0"/>
          </a:p>
          <a:p>
            <a:pPr>
              <a:lnSpc>
                <a:spcPct val="90000"/>
              </a:lnSpc>
            </a:pPr>
            <a:r>
              <a:rPr lang="en-GB" sz="2400" dirty="0"/>
              <a:t>A) </a:t>
            </a:r>
            <a:r>
              <a:rPr lang="en-GB" sz="2400" dirty="0" smtClean="0"/>
              <a:t>Identify and describe </a:t>
            </a:r>
            <a:r>
              <a:rPr lang="en-GB" sz="2400" dirty="0"/>
              <a:t>the </a:t>
            </a:r>
            <a:r>
              <a:rPr lang="en-GB" sz="2400" dirty="0" smtClean="0"/>
              <a:t>significant feature(s)of </a:t>
            </a:r>
            <a:r>
              <a:rPr lang="en-GB" sz="2400" dirty="0"/>
              <a:t>sentence structure </a:t>
            </a:r>
          </a:p>
          <a:p>
            <a:pPr>
              <a:lnSpc>
                <a:spcPct val="90000"/>
              </a:lnSpc>
            </a:pPr>
            <a:r>
              <a:rPr lang="en-GB" sz="2400" dirty="0"/>
              <a:t>B) </a:t>
            </a:r>
            <a:r>
              <a:rPr lang="en-GB" sz="2400" dirty="0" smtClean="0"/>
              <a:t>Comment on their </a:t>
            </a:r>
            <a:r>
              <a:rPr lang="en-GB" sz="2400" dirty="0"/>
              <a:t>effect</a:t>
            </a:r>
            <a:r>
              <a:rPr lang="en-GB" sz="2400" dirty="0" smtClean="0"/>
              <a:t>.</a:t>
            </a:r>
          </a:p>
          <a:p>
            <a:pPr>
              <a:lnSpc>
                <a:spcPct val="90000"/>
              </a:lnSpc>
            </a:pPr>
            <a:endParaRPr lang="en-GB" sz="2400" dirty="0" smtClean="0"/>
          </a:p>
          <a:p>
            <a:pPr>
              <a:lnSpc>
                <a:spcPct val="90000"/>
              </a:lnSpc>
              <a:buNone/>
            </a:pPr>
            <a:endParaRPr lang="en-GB" sz="24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Sentence Structure</a:t>
            </a:r>
            <a:endParaRPr lang="en-GB" dirty="0"/>
          </a:p>
        </p:txBody>
      </p:sp>
      <p:sp>
        <p:nvSpPr>
          <p:cNvPr id="3" name="Content Placeholder 2"/>
          <p:cNvSpPr>
            <a:spLocks noGrp="1"/>
          </p:cNvSpPr>
          <p:nvPr>
            <p:ph idx="1"/>
          </p:nvPr>
        </p:nvSpPr>
        <p:spPr/>
        <p:txBody>
          <a:bodyPr>
            <a:normAutofit/>
          </a:bodyPr>
          <a:lstStyle/>
          <a:p>
            <a:r>
              <a:rPr lang="en-GB" sz="4400" dirty="0" smtClean="0"/>
              <a:t>L</a:t>
            </a:r>
            <a:r>
              <a:rPr lang="en-GB" sz="2800" dirty="0" smtClean="0"/>
              <a:t>ITTLE</a:t>
            </a:r>
          </a:p>
          <a:p>
            <a:r>
              <a:rPr lang="en-GB" sz="4400" dirty="0" smtClean="0"/>
              <a:t>P</a:t>
            </a:r>
            <a:r>
              <a:rPr lang="en-GB" sz="2800" dirty="0" smtClean="0"/>
              <a:t>EOPLE</a:t>
            </a:r>
          </a:p>
          <a:p>
            <a:r>
              <a:rPr lang="en-GB" sz="4400" dirty="0" smtClean="0"/>
              <a:t>W</a:t>
            </a:r>
            <a:r>
              <a:rPr lang="en-GB" sz="2800" dirty="0" smtClean="0"/>
              <a:t>ILL</a:t>
            </a:r>
            <a:r>
              <a:rPr lang="en-GB" sz="4400" dirty="0" smtClean="0"/>
              <a:t> </a:t>
            </a:r>
          </a:p>
          <a:p>
            <a:r>
              <a:rPr lang="en-GB" sz="4400" dirty="0" smtClean="0"/>
              <a:t>T</a:t>
            </a:r>
            <a:r>
              <a:rPr lang="en-GB" sz="2800" dirty="0" smtClean="0"/>
              <a:t>RIUMPH</a:t>
            </a:r>
          </a:p>
          <a:p>
            <a:r>
              <a:rPr lang="en-GB" sz="4400" dirty="0" smtClean="0"/>
              <a:t>… P</a:t>
            </a:r>
            <a:r>
              <a:rPr lang="en-GB" sz="2800" dirty="0" smtClean="0"/>
              <a:t>ERHAPS</a:t>
            </a:r>
            <a:endParaRPr lang="en-GB"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Sentence Structure</a:t>
            </a:r>
            <a:endParaRPr lang="en-GB" dirty="0"/>
          </a:p>
        </p:txBody>
      </p:sp>
      <p:sp>
        <p:nvSpPr>
          <p:cNvPr id="3" name="Content Placeholder 2"/>
          <p:cNvSpPr>
            <a:spLocks noGrp="1"/>
          </p:cNvSpPr>
          <p:nvPr>
            <p:ph idx="1"/>
          </p:nvPr>
        </p:nvSpPr>
        <p:spPr/>
        <p:txBody>
          <a:bodyPr>
            <a:normAutofit/>
          </a:bodyPr>
          <a:lstStyle/>
          <a:p>
            <a:r>
              <a:rPr lang="en-GB" sz="4800" b="1" dirty="0" smtClean="0"/>
              <a:t>L</a:t>
            </a:r>
            <a:r>
              <a:rPr lang="en-GB" sz="2000" dirty="0" smtClean="0"/>
              <a:t>ittle	</a:t>
            </a:r>
            <a:r>
              <a:rPr lang="en-GB" sz="4800" dirty="0" smtClean="0"/>
              <a:t>- </a:t>
            </a:r>
            <a:r>
              <a:rPr lang="en-GB" sz="4800" b="1" dirty="0" smtClean="0"/>
              <a:t>Length of sentences</a:t>
            </a:r>
          </a:p>
          <a:p>
            <a:r>
              <a:rPr lang="en-GB" sz="4800" b="1" dirty="0" smtClean="0"/>
              <a:t>P</a:t>
            </a:r>
            <a:r>
              <a:rPr lang="en-GB" sz="2000" dirty="0" smtClean="0"/>
              <a:t>eople</a:t>
            </a:r>
            <a:r>
              <a:rPr lang="en-GB" sz="4800" b="1" dirty="0" smtClean="0"/>
              <a:t>	- Punctuation</a:t>
            </a:r>
          </a:p>
          <a:p>
            <a:r>
              <a:rPr lang="en-GB" sz="4800" b="1" dirty="0" smtClean="0"/>
              <a:t>W</a:t>
            </a:r>
            <a:r>
              <a:rPr lang="en-GB" sz="2000" dirty="0" smtClean="0"/>
              <a:t>ill</a:t>
            </a:r>
            <a:r>
              <a:rPr lang="en-GB" sz="4800" b="1" dirty="0" smtClean="0"/>
              <a:t>	- Word order</a:t>
            </a:r>
          </a:p>
          <a:p>
            <a:r>
              <a:rPr lang="en-GB" sz="4800" b="1" dirty="0" smtClean="0"/>
              <a:t>T</a:t>
            </a:r>
            <a:r>
              <a:rPr lang="en-GB" sz="2000" dirty="0" smtClean="0"/>
              <a:t>riumph</a:t>
            </a:r>
            <a:r>
              <a:rPr lang="en-GB" sz="4800" b="1" dirty="0" smtClean="0"/>
              <a:t>	- Type of sentence</a:t>
            </a:r>
          </a:p>
          <a:p>
            <a:r>
              <a:rPr lang="en-GB" sz="4800" b="1" dirty="0" smtClean="0"/>
              <a:t>P</a:t>
            </a:r>
            <a:r>
              <a:rPr lang="en-GB" sz="2000" dirty="0" smtClean="0"/>
              <a:t>erhaps</a:t>
            </a:r>
            <a:r>
              <a:rPr lang="en-GB" sz="4800" b="1" dirty="0" smtClean="0"/>
              <a:t>	- Person (1</a:t>
            </a:r>
            <a:r>
              <a:rPr lang="en-GB" sz="4800" b="1" baseline="30000" dirty="0" smtClean="0"/>
              <a:t>st</a:t>
            </a:r>
            <a:r>
              <a:rPr lang="en-GB" sz="4800" b="1" dirty="0" smtClean="0"/>
              <a:t>, 2</a:t>
            </a:r>
            <a:r>
              <a:rPr lang="en-GB" sz="4800" b="1" baseline="30000" dirty="0" smtClean="0"/>
              <a:t>nd</a:t>
            </a:r>
            <a:r>
              <a:rPr lang="en-GB" sz="4800" b="1" dirty="0" smtClean="0"/>
              <a:t>, 3</a:t>
            </a:r>
            <a:r>
              <a:rPr lang="en-GB" sz="4800" b="1" baseline="30000" dirty="0" smtClean="0"/>
              <a:t>rd</a:t>
            </a:r>
            <a:r>
              <a:rPr lang="en-GB" sz="4800" b="1" dirty="0" smtClean="0"/>
              <a:t>)</a:t>
            </a:r>
            <a:endParaRPr lang="en-GB" sz="4800" b="1"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042988" y="2924175"/>
            <a:ext cx="7543800" cy="1431925"/>
          </a:xfrm>
        </p:spPr>
        <p:txBody>
          <a:bodyPr/>
          <a:lstStyle/>
          <a:p>
            <a:pPr algn="ctr"/>
            <a:r>
              <a:rPr lang="en-GB" sz="6000"/>
              <a:t>What should I look for?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Close Reading</a:t>
            </a:r>
            <a:endParaRPr lang="en-GB" dirty="0"/>
          </a:p>
        </p:txBody>
      </p:sp>
      <p:sp>
        <p:nvSpPr>
          <p:cNvPr id="3" name="Content Placeholder 2"/>
          <p:cNvSpPr>
            <a:spLocks noGrp="1"/>
          </p:cNvSpPr>
          <p:nvPr>
            <p:ph idx="1"/>
          </p:nvPr>
        </p:nvSpPr>
        <p:spPr/>
        <p:txBody>
          <a:bodyPr/>
          <a:lstStyle/>
          <a:p>
            <a:pPr>
              <a:buNone/>
            </a:pPr>
            <a:r>
              <a:rPr lang="en-GB" dirty="0" smtClean="0"/>
              <a:t>Example:</a:t>
            </a:r>
          </a:p>
          <a:p>
            <a:pPr>
              <a:buNone/>
            </a:pPr>
            <a:endParaRPr lang="en-GB" dirty="0" smtClean="0"/>
          </a:p>
          <a:p>
            <a:pPr>
              <a:buNone/>
            </a:pPr>
            <a:r>
              <a:rPr lang="en-GB" i="1" dirty="0" smtClean="0"/>
              <a:t>I’m </a:t>
            </a:r>
            <a:r>
              <a:rPr lang="en-GB" b="1" i="1" u="sng" dirty="0" smtClean="0">
                <a:solidFill>
                  <a:srgbClr val="FF0000"/>
                </a:solidFill>
              </a:rPr>
              <a:t>nocturnal</a:t>
            </a:r>
            <a:r>
              <a:rPr lang="en-GB" i="1" dirty="0" smtClean="0"/>
              <a:t>. I love the moonlight, the shadows, the dark places, the dappled murk. I’m not being poetic. I’m simply being true to my nature, my nocturnal nature. Like all tarantulas.</a:t>
            </a:r>
          </a:p>
          <a:p>
            <a:pPr>
              <a:buNone/>
            </a:pPr>
            <a:r>
              <a:rPr lang="en-GB" b="1" dirty="0" smtClean="0"/>
              <a:t>Question:</a:t>
            </a:r>
          </a:p>
          <a:p>
            <a:pPr>
              <a:buNone/>
            </a:pPr>
            <a:r>
              <a:rPr lang="en-GB" b="1" dirty="0" smtClean="0"/>
              <a:t>In your own words</a:t>
            </a:r>
            <a:r>
              <a:rPr lang="en-GB" dirty="0" smtClean="0"/>
              <a:t>, in what way is the speaker “like all tarantulas”? (1 mark)</a:t>
            </a:r>
            <a:endParaRPr lang="en-GB" b="1" dirty="0" smtClean="0"/>
          </a:p>
          <a:p>
            <a:pPr>
              <a:buNone/>
            </a:pPr>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042988" y="0"/>
            <a:ext cx="7543800" cy="1431925"/>
          </a:xfrm>
        </p:spPr>
        <p:txBody>
          <a:bodyPr/>
          <a:lstStyle/>
          <a:p>
            <a:pPr algn="ctr"/>
            <a:r>
              <a:rPr lang="en-GB" sz="6000" dirty="0"/>
              <a:t>Step </a:t>
            </a:r>
            <a:r>
              <a:rPr lang="en-GB" sz="6000" dirty="0" smtClean="0"/>
              <a:t>One:</a:t>
            </a:r>
            <a:endParaRPr lang="en-GB" sz="6000" dirty="0"/>
          </a:p>
        </p:txBody>
      </p:sp>
      <p:sp>
        <p:nvSpPr>
          <p:cNvPr id="30723" name="Rectangle 3"/>
          <p:cNvSpPr>
            <a:spLocks noGrp="1" noChangeArrowheads="1"/>
          </p:cNvSpPr>
          <p:nvPr>
            <p:ph type="body" idx="1"/>
          </p:nvPr>
        </p:nvSpPr>
        <p:spPr>
          <a:xfrm>
            <a:off x="971550" y="1524000"/>
            <a:ext cx="7543800" cy="4419600"/>
          </a:xfrm>
        </p:spPr>
        <p:txBody>
          <a:bodyPr>
            <a:normAutofit fontScale="92500"/>
          </a:bodyPr>
          <a:lstStyle/>
          <a:p>
            <a:r>
              <a:rPr lang="en-GB" sz="4000" b="1" dirty="0" smtClean="0"/>
              <a:t>L</a:t>
            </a:r>
            <a:r>
              <a:rPr lang="en-GB" sz="2000" dirty="0" smtClean="0"/>
              <a:t>ittle</a:t>
            </a:r>
            <a:r>
              <a:rPr lang="en-GB" sz="4000" dirty="0" smtClean="0"/>
              <a:t>	- </a:t>
            </a:r>
            <a:r>
              <a:rPr lang="en-GB" sz="4000" b="1" dirty="0" smtClean="0"/>
              <a:t>Length of sentences</a:t>
            </a:r>
          </a:p>
          <a:p>
            <a:endParaRPr lang="en-GB" dirty="0" smtClean="0"/>
          </a:p>
          <a:p>
            <a:r>
              <a:rPr lang="en-GB" dirty="0" smtClean="0"/>
              <a:t>Consider </a:t>
            </a:r>
            <a:r>
              <a:rPr lang="en-GB" dirty="0"/>
              <a:t>whether sentences are long and complex or short and </a:t>
            </a:r>
            <a:r>
              <a:rPr lang="en-GB" dirty="0" smtClean="0"/>
              <a:t>simple</a:t>
            </a:r>
          </a:p>
          <a:p>
            <a:pPr>
              <a:buNone/>
            </a:pPr>
            <a:endParaRPr lang="en-GB" dirty="0" smtClean="0"/>
          </a:p>
          <a:p>
            <a:pPr lvl="0">
              <a:lnSpc>
                <a:spcPct val="80000"/>
              </a:lnSpc>
              <a:buClr>
                <a:srgbClr val="0BD0D9"/>
              </a:buClr>
            </a:pPr>
            <a:r>
              <a:rPr lang="en-GB" sz="2400" dirty="0" smtClean="0">
                <a:solidFill>
                  <a:prstClr val="black"/>
                </a:solidFill>
              </a:rPr>
              <a:t>Long sentences often use lists to suggest the variety and complexity of their subject matter, and they may build up to a </a:t>
            </a:r>
            <a:r>
              <a:rPr lang="en-GB" sz="2400" b="1" dirty="0" smtClean="0">
                <a:solidFill>
                  <a:prstClr val="black"/>
                </a:solidFill>
              </a:rPr>
              <a:t>climax (</a:t>
            </a:r>
            <a:r>
              <a:rPr lang="en-GB" sz="2400" dirty="0" smtClean="0">
                <a:solidFill>
                  <a:prstClr val="black"/>
                </a:solidFill>
              </a:rPr>
              <a:t>or </a:t>
            </a:r>
            <a:r>
              <a:rPr lang="en-GB" sz="2400" b="1" dirty="0" smtClean="0">
                <a:solidFill>
                  <a:prstClr val="black"/>
                </a:solidFill>
              </a:rPr>
              <a:t>anti-climax</a:t>
            </a:r>
            <a:r>
              <a:rPr lang="en-GB" sz="2400" dirty="0" smtClean="0">
                <a:solidFill>
                  <a:prstClr val="black"/>
                </a:solidFill>
              </a:rPr>
              <a:t>)</a:t>
            </a:r>
            <a:endParaRPr lang="en-GB" sz="2400" b="1" dirty="0" smtClean="0">
              <a:solidFill>
                <a:prstClr val="black"/>
              </a:solidFill>
            </a:endParaRPr>
          </a:p>
          <a:p>
            <a:pPr lvl="0">
              <a:lnSpc>
                <a:spcPct val="80000"/>
              </a:lnSpc>
              <a:buClr>
                <a:srgbClr val="0BD0D9"/>
              </a:buClr>
              <a:buNone/>
            </a:pPr>
            <a:endParaRPr lang="en-GB" sz="2400" dirty="0" smtClean="0">
              <a:solidFill>
                <a:prstClr val="black"/>
              </a:solidFill>
            </a:endParaRPr>
          </a:p>
          <a:p>
            <a:pPr lvl="0">
              <a:lnSpc>
                <a:spcPct val="80000"/>
              </a:lnSpc>
              <a:buClr>
                <a:srgbClr val="0BD0D9"/>
              </a:buClr>
            </a:pPr>
            <a:r>
              <a:rPr lang="en-GB" sz="2400" dirty="0" smtClean="0">
                <a:solidFill>
                  <a:prstClr val="black"/>
                </a:solidFill>
              </a:rPr>
              <a:t>Short sentences are more typical of spoken language and can be used to create a sense of shock, pace, tension, or simply to reflect  a more colloquial (spoken, informal)tone.</a:t>
            </a:r>
          </a:p>
          <a:p>
            <a:endParaRPr lang="en-GB"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228600" y="304800"/>
            <a:ext cx="8229600" cy="1371600"/>
          </a:xfrm>
        </p:spPr>
        <p:txBody>
          <a:bodyPr>
            <a:normAutofit fontScale="90000"/>
          </a:bodyPr>
          <a:lstStyle/>
          <a:p>
            <a:pPr algn="ctr"/>
            <a:r>
              <a:rPr lang="en-GB" dirty="0" smtClean="0"/>
              <a:t> </a:t>
            </a:r>
            <a:r>
              <a:rPr lang="en-GB" dirty="0"/>
              <a:t>Punctuation</a:t>
            </a:r>
            <a:br>
              <a:rPr lang="en-GB" dirty="0"/>
            </a:br>
            <a:endParaRPr lang="en-GB" dirty="0"/>
          </a:p>
        </p:txBody>
      </p:sp>
      <p:sp>
        <p:nvSpPr>
          <p:cNvPr id="45059" name="Rectangle 3"/>
          <p:cNvSpPr>
            <a:spLocks noGrp="1" noChangeArrowheads="1"/>
          </p:cNvSpPr>
          <p:nvPr>
            <p:ph type="body" idx="1"/>
          </p:nvPr>
        </p:nvSpPr>
        <p:spPr>
          <a:xfrm>
            <a:off x="457200" y="1295400"/>
            <a:ext cx="8229600" cy="5029200"/>
          </a:xfrm>
        </p:spPr>
        <p:txBody>
          <a:bodyPr>
            <a:normAutofit fontScale="55000" lnSpcReduction="20000"/>
          </a:bodyPr>
          <a:lstStyle/>
          <a:p>
            <a:pPr>
              <a:lnSpc>
                <a:spcPct val="90000"/>
              </a:lnSpc>
              <a:buNone/>
            </a:pPr>
            <a:r>
              <a:rPr lang="en-GB" sz="8700" b="1" dirty="0" smtClean="0"/>
              <a:t>P</a:t>
            </a:r>
            <a:r>
              <a:rPr lang="en-GB" sz="2000" dirty="0" smtClean="0"/>
              <a:t>eople</a:t>
            </a:r>
            <a:r>
              <a:rPr lang="en-GB" sz="4800" b="1" dirty="0" smtClean="0"/>
              <a:t>	- </a:t>
            </a:r>
            <a:r>
              <a:rPr lang="en-GB" sz="7700" b="1" dirty="0" smtClean="0"/>
              <a:t>Punctuation</a:t>
            </a:r>
          </a:p>
          <a:p>
            <a:pPr>
              <a:lnSpc>
                <a:spcPct val="90000"/>
              </a:lnSpc>
              <a:buNone/>
            </a:pPr>
            <a:endParaRPr lang="en-GB" sz="4800" b="1" dirty="0" smtClean="0"/>
          </a:p>
          <a:p>
            <a:pPr>
              <a:lnSpc>
                <a:spcPct val="90000"/>
              </a:lnSpc>
            </a:pPr>
            <a:r>
              <a:rPr lang="en-GB" sz="4400" b="1" dirty="0" smtClean="0"/>
              <a:t>Commas (,)</a:t>
            </a:r>
            <a:r>
              <a:rPr lang="en-GB" sz="4400" dirty="0" smtClean="0"/>
              <a:t> separate phrases and clauses within a sentence. </a:t>
            </a:r>
          </a:p>
          <a:p>
            <a:pPr>
              <a:lnSpc>
                <a:spcPct val="90000"/>
              </a:lnSpc>
            </a:pPr>
            <a:r>
              <a:rPr lang="en-GB" sz="4400" dirty="0" smtClean="0"/>
              <a:t>A number of commas may well indicate a list.</a:t>
            </a:r>
          </a:p>
          <a:p>
            <a:pPr>
              <a:lnSpc>
                <a:spcPct val="90000"/>
              </a:lnSpc>
            </a:pPr>
            <a:endParaRPr lang="en-GB" sz="4400" dirty="0" smtClean="0"/>
          </a:p>
          <a:p>
            <a:pPr>
              <a:lnSpc>
                <a:spcPct val="90000"/>
              </a:lnSpc>
            </a:pPr>
            <a:r>
              <a:rPr lang="en-GB" sz="4400" b="1" dirty="0" smtClean="0"/>
              <a:t>A colon (:)</a:t>
            </a:r>
            <a:r>
              <a:rPr lang="en-GB" sz="4400" dirty="0" smtClean="0"/>
              <a:t> introduces a quotation or a list; an explanation or elaboration; or a summing up.</a:t>
            </a:r>
          </a:p>
          <a:p>
            <a:pPr lvl="1">
              <a:lnSpc>
                <a:spcPct val="90000"/>
              </a:lnSpc>
            </a:pPr>
            <a:r>
              <a:rPr lang="en-GB" sz="4200" dirty="0" smtClean="0"/>
              <a:t>There will often be a balance between the two parts of the sentence it divides.</a:t>
            </a:r>
          </a:p>
          <a:p>
            <a:pPr>
              <a:lnSpc>
                <a:spcPct val="90000"/>
              </a:lnSpc>
            </a:pPr>
            <a:endParaRPr lang="en-GB" sz="4400" dirty="0" smtClean="0"/>
          </a:p>
          <a:p>
            <a:pPr>
              <a:lnSpc>
                <a:spcPct val="90000"/>
              </a:lnSpc>
            </a:pPr>
            <a:r>
              <a:rPr lang="en-GB" sz="4400" b="1" dirty="0" smtClean="0"/>
              <a:t>A semi-colon (;)</a:t>
            </a:r>
            <a:r>
              <a:rPr lang="en-GB" sz="4400" dirty="0" smtClean="0"/>
              <a:t> finishes off one part of a sentence. It may be used to separate two main clauses in a sentence, or to separate lengthier items in a list</a:t>
            </a:r>
          </a:p>
          <a:p>
            <a:pPr>
              <a:lnSpc>
                <a:spcPct val="90000"/>
              </a:lnSpc>
              <a:buNone/>
            </a:pPr>
            <a:endParaRPr lang="en-GB" sz="4800" b="1" dirty="0" smtClean="0"/>
          </a:p>
          <a:p>
            <a:pPr>
              <a:lnSpc>
                <a:spcPct val="90000"/>
              </a:lnSpc>
              <a:buNone/>
            </a:pPr>
            <a:endParaRPr lang="en-GB" sz="3200" dirty="0" smtClean="0"/>
          </a:p>
          <a:p>
            <a:pPr>
              <a:lnSpc>
                <a:spcPct val="90000"/>
              </a:lnSpc>
              <a:buNone/>
            </a:pPr>
            <a:endParaRPr lang="en-GB" sz="2800"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body" idx="1"/>
          </p:nvPr>
        </p:nvSpPr>
        <p:spPr>
          <a:xfrm>
            <a:off x="0" y="0"/>
            <a:ext cx="9144000" cy="6858000"/>
          </a:xfrm>
        </p:spPr>
        <p:txBody>
          <a:bodyPr/>
          <a:lstStyle/>
          <a:p>
            <a:pPr>
              <a:lnSpc>
                <a:spcPct val="80000"/>
              </a:lnSpc>
            </a:pPr>
            <a:endParaRPr lang="en-GB" sz="2800" dirty="0"/>
          </a:p>
          <a:p>
            <a:pPr>
              <a:lnSpc>
                <a:spcPct val="80000"/>
              </a:lnSpc>
            </a:pPr>
            <a:endParaRPr lang="en-GB" b="1" dirty="0" smtClean="0"/>
          </a:p>
          <a:p>
            <a:pPr>
              <a:lnSpc>
                <a:spcPct val="80000"/>
              </a:lnSpc>
            </a:pPr>
            <a:endParaRPr lang="en-GB" b="1" dirty="0" smtClean="0"/>
          </a:p>
          <a:p>
            <a:pPr>
              <a:lnSpc>
                <a:spcPct val="80000"/>
              </a:lnSpc>
            </a:pPr>
            <a:endParaRPr lang="en-GB" b="1" dirty="0" smtClean="0"/>
          </a:p>
          <a:p>
            <a:pPr>
              <a:lnSpc>
                <a:spcPct val="80000"/>
              </a:lnSpc>
            </a:pPr>
            <a:r>
              <a:rPr lang="en-GB" b="1" dirty="0" smtClean="0"/>
              <a:t>Inverted </a:t>
            </a:r>
            <a:r>
              <a:rPr lang="en-GB" b="1" dirty="0"/>
              <a:t>commas</a:t>
            </a:r>
            <a:r>
              <a:rPr lang="en-GB" dirty="0"/>
              <a:t> (‘’)(“”)mark quotations, direct speech, foreign words or words used in an unusual </a:t>
            </a:r>
            <a:r>
              <a:rPr lang="en-GB" dirty="0" smtClean="0"/>
              <a:t>or ironic way</a:t>
            </a:r>
            <a:r>
              <a:rPr lang="en-GB" dirty="0"/>
              <a:t>. (Italics may sometimes be used similarly.)</a:t>
            </a:r>
          </a:p>
          <a:p>
            <a:pPr>
              <a:lnSpc>
                <a:spcPct val="80000"/>
              </a:lnSpc>
            </a:pPr>
            <a:endParaRPr lang="en-GB" dirty="0"/>
          </a:p>
          <a:p>
            <a:pPr>
              <a:lnSpc>
                <a:spcPct val="80000"/>
              </a:lnSpc>
            </a:pPr>
            <a:r>
              <a:rPr lang="en-GB" b="1" dirty="0"/>
              <a:t>A dash (—)</a:t>
            </a:r>
            <a:r>
              <a:rPr lang="en-GB" dirty="0"/>
              <a:t> can function like a colon to introduce a quotation, list, explanation, elaboration or summing up; two dashes can mark off a parenthesis. (In typography, a dash is longer than a hyphen.)</a:t>
            </a:r>
          </a:p>
          <a:p>
            <a:pPr>
              <a:lnSpc>
                <a:spcPct val="80000"/>
              </a:lnSpc>
            </a:pPr>
            <a:endParaRPr lang="en-GB" dirty="0"/>
          </a:p>
          <a:p>
            <a:pPr>
              <a:lnSpc>
                <a:spcPct val="80000"/>
              </a:lnSpc>
            </a:pPr>
            <a:r>
              <a:rPr lang="en-GB" b="1" dirty="0"/>
              <a:t>A hyphen (-)</a:t>
            </a:r>
            <a:r>
              <a:rPr lang="en-GB" dirty="0"/>
              <a:t> joins two words to make a compound word, or indicates a split word at the end of a line.</a:t>
            </a:r>
          </a:p>
          <a:p>
            <a:pPr>
              <a:lnSpc>
                <a:spcPct val="80000"/>
              </a:lnSpc>
            </a:pPr>
            <a:endParaRPr lang="en-GB"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rmAutofit fontScale="90000"/>
          </a:bodyPr>
          <a:lstStyle/>
          <a:p>
            <a:pPr algn="ctr"/>
            <a:r>
              <a:rPr lang="en-GB" dirty="0" smtClean="0"/>
              <a:t>Parenthesis</a:t>
            </a:r>
            <a:r>
              <a:rPr lang="en-GB" dirty="0"/>
              <a:t/>
            </a:r>
            <a:br>
              <a:rPr lang="en-GB" dirty="0"/>
            </a:br>
            <a:endParaRPr lang="en-GB" dirty="0"/>
          </a:p>
        </p:txBody>
      </p:sp>
      <p:sp>
        <p:nvSpPr>
          <p:cNvPr id="37891" name="Rectangle 3"/>
          <p:cNvSpPr>
            <a:spLocks noGrp="1" noChangeArrowheads="1"/>
          </p:cNvSpPr>
          <p:nvPr>
            <p:ph type="body" idx="1"/>
          </p:nvPr>
        </p:nvSpPr>
        <p:spPr>
          <a:xfrm>
            <a:off x="0" y="1600200"/>
            <a:ext cx="9144000" cy="5661025"/>
          </a:xfrm>
        </p:spPr>
        <p:txBody>
          <a:bodyPr/>
          <a:lstStyle/>
          <a:p>
            <a:pPr>
              <a:lnSpc>
                <a:spcPct val="90000"/>
              </a:lnSpc>
            </a:pPr>
            <a:r>
              <a:rPr lang="en-GB" dirty="0"/>
              <a:t>A </a:t>
            </a:r>
            <a:r>
              <a:rPr lang="en-GB" b="1" u="sng" dirty="0"/>
              <a:t>parenthesis</a:t>
            </a:r>
            <a:r>
              <a:rPr lang="en-GB" dirty="0"/>
              <a:t> is an extra piece of information inserted into a sentence and enclosed by a pair of commas, brackets or dashes. </a:t>
            </a:r>
          </a:p>
          <a:p>
            <a:pPr>
              <a:lnSpc>
                <a:spcPct val="90000"/>
              </a:lnSpc>
            </a:pPr>
            <a:r>
              <a:rPr lang="en-GB" dirty="0"/>
              <a:t>The plural of this word is </a:t>
            </a:r>
            <a:r>
              <a:rPr lang="en-GB" b="1" u="sng" dirty="0"/>
              <a:t>parentheses.</a:t>
            </a:r>
          </a:p>
          <a:p>
            <a:pPr>
              <a:lnSpc>
                <a:spcPct val="90000"/>
              </a:lnSpc>
            </a:pPr>
            <a:endParaRPr lang="en-GB" b="1" u="sng" dirty="0"/>
          </a:p>
          <a:p>
            <a:pPr>
              <a:lnSpc>
                <a:spcPct val="90000"/>
              </a:lnSpc>
            </a:pPr>
            <a:r>
              <a:rPr lang="en-GB" dirty="0"/>
              <a:t>A </a:t>
            </a:r>
            <a:r>
              <a:rPr lang="en-GB" b="1" u="sng" dirty="0"/>
              <a:t>parenthesis</a:t>
            </a:r>
            <a:r>
              <a:rPr lang="en-GB" dirty="0"/>
              <a:t> may be a single word, a phrase or a whole clause.</a:t>
            </a:r>
          </a:p>
          <a:p>
            <a:pPr>
              <a:lnSpc>
                <a:spcPct val="90000"/>
              </a:lnSpc>
            </a:pPr>
            <a:endParaRPr lang="en-GB" dirty="0"/>
          </a:p>
          <a:p>
            <a:pPr>
              <a:lnSpc>
                <a:spcPct val="90000"/>
              </a:lnSpc>
            </a:pPr>
            <a:r>
              <a:rPr lang="en-GB" dirty="0"/>
              <a:t>While the grammar and basic sense of the sentence would remain intact if the parenthesis were omitted, it will add something significant. </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042988" y="0"/>
            <a:ext cx="7543800" cy="1431925"/>
          </a:xfrm>
        </p:spPr>
        <p:txBody>
          <a:bodyPr/>
          <a:lstStyle/>
          <a:p>
            <a:r>
              <a:rPr lang="en-GB"/>
              <a:t>An Example…</a:t>
            </a:r>
          </a:p>
        </p:txBody>
      </p:sp>
      <p:sp>
        <p:nvSpPr>
          <p:cNvPr id="38915" name="Rectangle 3"/>
          <p:cNvSpPr>
            <a:spLocks noGrp="1" noChangeArrowheads="1"/>
          </p:cNvSpPr>
          <p:nvPr>
            <p:ph type="body" idx="1"/>
          </p:nvPr>
        </p:nvSpPr>
        <p:spPr>
          <a:xfrm>
            <a:off x="0" y="1341438"/>
            <a:ext cx="9144000" cy="5300662"/>
          </a:xfrm>
        </p:spPr>
        <p:txBody>
          <a:bodyPr/>
          <a:lstStyle/>
          <a:p>
            <a:pPr>
              <a:lnSpc>
                <a:spcPct val="90000"/>
              </a:lnSpc>
            </a:pPr>
            <a:r>
              <a:rPr lang="en-GB" b="1" u="sng" dirty="0" smtClean="0"/>
              <a:t>Parenthesis</a:t>
            </a:r>
            <a:r>
              <a:rPr lang="en-GB" dirty="0" smtClean="0"/>
              <a:t> </a:t>
            </a:r>
            <a:r>
              <a:rPr lang="en-GB" dirty="0"/>
              <a:t>may make the meaning clearer, by adding an explanation or clarifying detail:</a:t>
            </a:r>
          </a:p>
          <a:p>
            <a:pPr>
              <a:lnSpc>
                <a:spcPct val="90000"/>
              </a:lnSpc>
            </a:pPr>
            <a:endParaRPr lang="en-GB" dirty="0"/>
          </a:p>
          <a:p>
            <a:pPr>
              <a:lnSpc>
                <a:spcPct val="90000"/>
              </a:lnSpc>
            </a:pPr>
            <a:r>
              <a:rPr lang="en-GB" dirty="0"/>
              <a:t>e.g., ‘A girl, not of her set, called Judith, giggled.’</a:t>
            </a:r>
          </a:p>
          <a:p>
            <a:pPr>
              <a:lnSpc>
                <a:spcPct val="90000"/>
              </a:lnSpc>
            </a:pPr>
            <a:endParaRPr lang="en-GB" dirty="0"/>
          </a:p>
          <a:p>
            <a:pPr>
              <a:lnSpc>
                <a:spcPct val="90000"/>
              </a:lnSpc>
            </a:pPr>
            <a:r>
              <a:rPr lang="en-GB" dirty="0"/>
              <a:t>In this example from The Prime of Miss Jean </a:t>
            </a:r>
            <a:r>
              <a:rPr lang="en-GB" dirty="0" err="1"/>
              <a:t>Brodie</a:t>
            </a:r>
            <a:r>
              <a:rPr lang="en-GB" dirty="0"/>
              <a:t>, the first parenthesis implies a reason why the girl was </a:t>
            </a:r>
            <a:r>
              <a:rPr lang="en-GB" dirty="0" smtClean="0"/>
              <a:t>cheeky </a:t>
            </a:r>
            <a:r>
              <a:rPr lang="en-GB" dirty="0"/>
              <a:t>enough to giggle, while the second makes clear which girl it was.</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304800"/>
            <a:ext cx="8229600" cy="1143000"/>
          </a:xfrm>
        </p:spPr>
        <p:txBody>
          <a:bodyPr/>
          <a:lstStyle/>
          <a:p>
            <a:pPr algn="ctr"/>
            <a:r>
              <a:rPr lang="en-GB" dirty="0"/>
              <a:t>Parenthesis Continued</a:t>
            </a:r>
          </a:p>
        </p:txBody>
      </p:sp>
      <p:sp>
        <p:nvSpPr>
          <p:cNvPr id="43011" name="Rectangle 3"/>
          <p:cNvSpPr>
            <a:spLocks noGrp="1" noChangeArrowheads="1"/>
          </p:cNvSpPr>
          <p:nvPr>
            <p:ph type="body" idx="1"/>
          </p:nvPr>
        </p:nvSpPr>
        <p:spPr>
          <a:xfrm>
            <a:off x="0" y="1412875"/>
            <a:ext cx="9144000" cy="5445125"/>
          </a:xfrm>
        </p:spPr>
        <p:txBody>
          <a:bodyPr/>
          <a:lstStyle/>
          <a:p>
            <a:r>
              <a:rPr lang="en-GB" dirty="0"/>
              <a:t>Alternatively, a parenthesis may affect the tone by adding a comment, which might be humorous or ironic; for example:</a:t>
            </a:r>
          </a:p>
          <a:p>
            <a:endParaRPr lang="en-GB" dirty="0"/>
          </a:p>
          <a:p>
            <a:r>
              <a:rPr lang="en-GB" dirty="0"/>
              <a:t>‘On the friendly Greek island of Cephalonia, the </a:t>
            </a:r>
            <a:r>
              <a:rPr lang="en-GB" dirty="0" err="1"/>
              <a:t>Elephtherious</a:t>
            </a:r>
            <a:r>
              <a:rPr lang="en-GB" dirty="0"/>
              <a:t> (try saying that with a mouthful of </a:t>
            </a:r>
            <a:r>
              <a:rPr lang="en-GB" dirty="0" err="1"/>
              <a:t>moussaka</a:t>
            </a:r>
            <a:r>
              <a:rPr lang="en-GB" dirty="0"/>
              <a:t>) will welcome you with open arms.’</a:t>
            </a:r>
          </a:p>
          <a:p>
            <a:r>
              <a:rPr lang="en-GB" dirty="0"/>
              <a:t>‘The responsibility of the officer is to look after, to supervise, to lead (whatever that means).’</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fontScale="90000"/>
          </a:bodyPr>
          <a:lstStyle/>
          <a:p>
            <a:pPr algn="ctr"/>
            <a:r>
              <a:rPr lang="en-GB" dirty="0"/>
              <a:t/>
            </a:r>
            <a:br>
              <a:rPr lang="en-GB" dirty="0"/>
            </a:br>
            <a:endParaRPr lang="en-GB" dirty="0"/>
          </a:p>
        </p:txBody>
      </p:sp>
      <p:sp>
        <p:nvSpPr>
          <p:cNvPr id="33795" name="Rectangle 3"/>
          <p:cNvSpPr>
            <a:spLocks noGrp="1" noChangeArrowheads="1"/>
          </p:cNvSpPr>
          <p:nvPr>
            <p:ph type="body" idx="1"/>
          </p:nvPr>
        </p:nvSpPr>
        <p:spPr>
          <a:xfrm>
            <a:off x="0" y="1125538"/>
            <a:ext cx="9144000" cy="5732462"/>
          </a:xfrm>
        </p:spPr>
        <p:txBody>
          <a:bodyPr/>
          <a:lstStyle/>
          <a:p>
            <a:r>
              <a:rPr lang="en-GB" dirty="0"/>
              <a:t>The best advice is that anything unusual probably deserves a comment. </a:t>
            </a:r>
          </a:p>
          <a:p>
            <a:r>
              <a:rPr lang="en-GB" dirty="0"/>
              <a:t>A reversal of the normal word order is known as </a:t>
            </a:r>
            <a:r>
              <a:rPr lang="en-GB" b="1" u="sng" dirty="0"/>
              <a:t>inversion</a:t>
            </a:r>
            <a:r>
              <a:rPr lang="en-GB" dirty="0"/>
              <a:t>, </a:t>
            </a:r>
          </a:p>
          <a:p>
            <a:pPr>
              <a:buNone/>
            </a:pPr>
            <a:r>
              <a:rPr lang="en-GB" dirty="0"/>
              <a:t>e.g., ‘back we went’ instead of ‘we went back’. </a:t>
            </a:r>
          </a:p>
          <a:p>
            <a:endParaRPr lang="en-GB" dirty="0" smtClean="0"/>
          </a:p>
          <a:p>
            <a:endParaRPr lang="en-GB" dirty="0" smtClean="0"/>
          </a:p>
          <a:p>
            <a:endParaRPr lang="en-GB" dirty="0" smtClean="0"/>
          </a:p>
          <a:p>
            <a:endParaRPr lang="en-GB" dirty="0" smtClean="0"/>
          </a:p>
          <a:p>
            <a:pPr>
              <a:buNone/>
            </a:pPr>
            <a:endParaRPr lang="en-GB" dirty="0" smtClean="0"/>
          </a:p>
          <a:p>
            <a:r>
              <a:rPr lang="en-GB" dirty="0" smtClean="0"/>
              <a:t>Using </a:t>
            </a:r>
            <a:r>
              <a:rPr lang="en-GB" dirty="0"/>
              <a:t>inversion throws emphasis on to a particular part of the sentence — in this example it is the word ‘back’ which is stressed</a:t>
            </a:r>
            <a:r>
              <a:rPr lang="en-GB" dirty="0" smtClean="0"/>
              <a:t>.</a:t>
            </a:r>
            <a:endParaRPr lang="en-GB" dirty="0"/>
          </a:p>
        </p:txBody>
      </p:sp>
      <p:pic>
        <p:nvPicPr>
          <p:cNvPr id="4" name="Picture 3" descr="images.jpg"/>
          <p:cNvPicPr>
            <a:picLocks noChangeAspect="1"/>
          </p:cNvPicPr>
          <p:nvPr/>
        </p:nvPicPr>
        <p:blipFill>
          <a:blip r:embed="rId2" cstate="print"/>
          <a:stretch>
            <a:fillRect/>
          </a:stretch>
        </p:blipFill>
        <p:spPr>
          <a:xfrm>
            <a:off x="6553200" y="2743200"/>
            <a:ext cx="1981200" cy="2503516"/>
          </a:xfrm>
          <a:prstGeom prst="rect">
            <a:avLst/>
          </a:prstGeom>
        </p:spPr>
      </p:pic>
      <p:sp>
        <p:nvSpPr>
          <p:cNvPr id="5" name="TextBox 4"/>
          <p:cNvSpPr txBox="1"/>
          <p:nvPr/>
        </p:nvSpPr>
        <p:spPr>
          <a:xfrm>
            <a:off x="685800" y="228600"/>
            <a:ext cx="8458200" cy="707886"/>
          </a:xfrm>
          <a:prstGeom prst="rect">
            <a:avLst/>
          </a:prstGeom>
          <a:noFill/>
        </p:spPr>
        <p:txBody>
          <a:bodyPr wrap="square" rtlCol="0">
            <a:spAutoFit/>
          </a:bodyPr>
          <a:lstStyle/>
          <a:p>
            <a:r>
              <a:rPr lang="en-GB" sz="4000" b="1" dirty="0" smtClean="0"/>
              <a:t>W</a:t>
            </a:r>
            <a:r>
              <a:rPr lang="en-GB" sz="2000" dirty="0" smtClean="0"/>
              <a:t>ill</a:t>
            </a:r>
            <a:r>
              <a:rPr lang="en-GB" sz="4000" b="1" dirty="0" smtClean="0"/>
              <a:t>	- Word order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 calcmode="lin" valueType="num">
                                      <p:cBhvr additive="base">
                                        <p:cTn id="7" dur="500" fill="hold"/>
                                        <p:tgtEl>
                                          <p:spTgt spid="337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37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3795">
                                            <p:txEl>
                                              <p:pRg st="1" end="1"/>
                                            </p:txEl>
                                          </p:spTgt>
                                        </p:tgtEl>
                                        <p:attrNameLst>
                                          <p:attrName>style.visibility</p:attrName>
                                        </p:attrNameLst>
                                      </p:cBhvr>
                                      <p:to>
                                        <p:strVal val="visible"/>
                                      </p:to>
                                    </p:set>
                                    <p:anim calcmode="lin" valueType="num">
                                      <p:cBhvr additive="base">
                                        <p:cTn id="13" dur="500" fill="hold"/>
                                        <p:tgtEl>
                                          <p:spTgt spid="337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37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3795">
                                            <p:txEl>
                                              <p:pRg st="2" end="2"/>
                                            </p:txEl>
                                          </p:spTgt>
                                        </p:tgtEl>
                                        <p:attrNameLst>
                                          <p:attrName>style.visibility</p:attrName>
                                        </p:attrNameLst>
                                      </p:cBhvr>
                                      <p:to>
                                        <p:strVal val="visible"/>
                                      </p:to>
                                    </p:set>
                                    <p:anim calcmode="lin" valueType="num">
                                      <p:cBhvr additive="base">
                                        <p:cTn id="19" dur="500" fill="hold"/>
                                        <p:tgtEl>
                                          <p:spTgt spid="3379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37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3795">
                                            <p:txEl>
                                              <p:pRg st="8" end="8"/>
                                            </p:txEl>
                                          </p:spTgt>
                                        </p:tgtEl>
                                        <p:attrNameLst>
                                          <p:attrName>style.visibility</p:attrName>
                                        </p:attrNameLst>
                                      </p:cBhvr>
                                      <p:to>
                                        <p:strVal val="visible"/>
                                      </p:to>
                                    </p:set>
                                    <p:anim calcmode="lin" valueType="num">
                                      <p:cBhvr additive="base">
                                        <p:cTn id="25" dur="500" fill="hold"/>
                                        <p:tgtEl>
                                          <p:spTgt spid="33795">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379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381000" y="228600"/>
            <a:ext cx="8229600" cy="1143000"/>
          </a:xfrm>
        </p:spPr>
        <p:txBody>
          <a:bodyPr>
            <a:normAutofit/>
          </a:bodyPr>
          <a:lstStyle/>
          <a:p>
            <a:pPr algn="ctr"/>
            <a:r>
              <a:rPr lang="en-GB" dirty="0" smtClean="0"/>
              <a:t>Word Order </a:t>
            </a:r>
            <a:endParaRPr lang="en-GB" dirty="0"/>
          </a:p>
        </p:txBody>
      </p:sp>
      <p:sp>
        <p:nvSpPr>
          <p:cNvPr id="34819" name="Rectangle 3"/>
          <p:cNvSpPr>
            <a:spLocks noGrp="1" noChangeArrowheads="1"/>
          </p:cNvSpPr>
          <p:nvPr>
            <p:ph type="body" idx="1"/>
          </p:nvPr>
        </p:nvSpPr>
        <p:spPr>
          <a:xfrm>
            <a:off x="0" y="1773238"/>
            <a:ext cx="9144000" cy="5084762"/>
          </a:xfrm>
        </p:spPr>
        <p:txBody>
          <a:bodyPr>
            <a:noAutofit/>
          </a:bodyPr>
          <a:lstStyle/>
          <a:p>
            <a:pPr>
              <a:lnSpc>
                <a:spcPct val="80000"/>
              </a:lnSpc>
            </a:pPr>
            <a:r>
              <a:rPr lang="en-GB" sz="2000" b="1" dirty="0"/>
              <a:t>Often a pattern will be clear to see in a </a:t>
            </a:r>
            <a:r>
              <a:rPr lang="en-GB" sz="2000" b="1" dirty="0" smtClean="0"/>
              <a:t>sentence. Three </a:t>
            </a:r>
            <a:r>
              <a:rPr lang="en-GB" sz="2000" b="1" dirty="0"/>
              <a:t>patterns are specially common: </a:t>
            </a:r>
          </a:p>
          <a:p>
            <a:pPr>
              <a:lnSpc>
                <a:spcPct val="80000"/>
              </a:lnSpc>
            </a:pPr>
            <a:r>
              <a:rPr lang="en-GB" sz="2000" b="1" dirty="0" smtClean="0"/>
              <a:t>list</a:t>
            </a:r>
            <a:endParaRPr lang="en-GB" sz="2000" b="1" dirty="0"/>
          </a:p>
          <a:p>
            <a:pPr>
              <a:lnSpc>
                <a:spcPct val="80000"/>
              </a:lnSpc>
            </a:pPr>
            <a:r>
              <a:rPr lang="en-GB" sz="2000" b="1" dirty="0"/>
              <a:t>repetition</a:t>
            </a:r>
          </a:p>
          <a:p>
            <a:pPr>
              <a:lnSpc>
                <a:spcPct val="80000"/>
              </a:lnSpc>
            </a:pPr>
            <a:r>
              <a:rPr lang="en-GB" sz="2000" b="1" dirty="0"/>
              <a:t>climax</a:t>
            </a:r>
          </a:p>
          <a:p>
            <a:pPr>
              <a:lnSpc>
                <a:spcPct val="80000"/>
              </a:lnSpc>
            </a:pPr>
            <a:endParaRPr lang="en-GB" sz="2000" dirty="0"/>
          </a:p>
          <a:p>
            <a:pPr>
              <a:lnSpc>
                <a:spcPct val="80000"/>
              </a:lnSpc>
            </a:pPr>
            <a:r>
              <a:rPr lang="en-GB" sz="2000" dirty="0"/>
              <a:t>Julius Caesar’s legendary saying ‘I came, I saw, I conquered’ is an example of all three of these techniques at once.</a:t>
            </a:r>
          </a:p>
          <a:p>
            <a:pPr>
              <a:lnSpc>
                <a:spcPct val="80000"/>
              </a:lnSpc>
            </a:pPr>
            <a:endParaRPr lang="en-GB" sz="2000" dirty="0"/>
          </a:p>
          <a:p>
            <a:pPr>
              <a:lnSpc>
                <a:spcPct val="80000"/>
              </a:lnSpc>
            </a:pPr>
            <a:r>
              <a:rPr lang="en-GB" sz="2000" dirty="0"/>
              <a:t>The </a:t>
            </a:r>
            <a:r>
              <a:rPr lang="en-GB" sz="2000" u="sng" dirty="0"/>
              <a:t>list</a:t>
            </a:r>
            <a:r>
              <a:rPr lang="en-GB" sz="2000" dirty="0"/>
              <a:t> of verbs ‘came, saw and conquered’ creates a sense of action.</a:t>
            </a:r>
          </a:p>
          <a:p>
            <a:pPr>
              <a:lnSpc>
                <a:spcPct val="80000"/>
              </a:lnSpc>
            </a:pPr>
            <a:endParaRPr lang="en-GB" sz="2000" dirty="0"/>
          </a:p>
          <a:p>
            <a:pPr>
              <a:lnSpc>
                <a:spcPct val="80000"/>
              </a:lnSpc>
            </a:pPr>
            <a:r>
              <a:rPr lang="en-GB" sz="2000" dirty="0"/>
              <a:t>The </a:t>
            </a:r>
            <a:r>
              <a:rPr lang="en-GB" sz="2000" u="sng" dirty="0"/>
              <a:t>repetition </a:t>
            </a:r>
            <a:r>
              <a:rPr lang="en-GB" sz="2000" dirty="0"/>
              <a:t>of the personal pronoun ‘I’ suggests a speaker who is egotistical and dominating.</a:t>
            </a:r>
          </a:p>
          <a:p>
            <a:pPr>
              <a:lnSpc>
                <a:spcPct val="80000"/>
              </a:lnSpc>
            </a:pPr>
            <a:endParaRPr lang="en-GB" sz="2000" dirty="0"/>
          </a:p>
          <a:p>
            <a:pPr>
              <a:lnSpc>
                <a:spcPct val="80000"/>
              </a:lnSpc>
            </a:pPr>
            <a:r>
              <a:rPr lang="en-GB" sz="2000" dirty="0"/>
              <a:t>The verbs in the list have a sense of progress and end with the most powerful, leading to the effect of a </a:t>
            </a:r>
            <a:r>
              <a:rPr lang="en-GB" sz="2000" u="sng" dirty="0"/>
              <a:t>climax.</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28600" y="1371600"/>
            <a:ext cx="8229600" cy="838200"/>
          </a:xfrm>
        </p:spPr>
        <p:txBody>
          <a:bodyPr>
            <a:normAutofit fontScale="90000"/>
          </a:bodyPr>
          <a:lstStyle/>
          <a:p>
            <a:pPr algn="ctr"/>
            <a:r>
              <a:rPr lang="en-GB" sz="6000" dirty="0"/>
              <a:t/>
            </a:r>
            <a:br>
              <a:rPr lang="en-GB" sz="6000" dirty="0"/>
            </a:br>
            <a:r>
              <a:rPr lang="en-GB" sz="6000" b="1" dirty="0" smtClean="0"/>
              <a:t>T</a:t>
            </a:r>
            <a:r>
              <a:rPr lang="en-GB" sz="2800" dirty="0" smtClean="0"/>
              <a:t>riumph</a:t>
            </a:r>
            <a:r>
              <a:rPr lang="en-GB" sz="6000" b="1" dirty="0" smtClean="0"/>
              <a:t>	- Type of sentence</a:t>
            </a:r>
            <a:br>
              <a:rPr lang="en-GB" sz="6000" b="1" dirty="0" smtClean="0"/>
            </a:br>
            <a:endParaRPr lang="en-GB" sz="6000" dirty="0"/>
          </a:p>
        </p:txBody>
      </p:sp>
      <p:sp>
        <p:nvSpPr>
          <p:cNvPr id="41987" name="Rectangle 3"/>
          <p:cNvSpPr>
            <a:spLocks noGrp="1" noChangeArrowheads="1"/>
          </p:cNvSpPr>
          <p:nvPr>
            <p:ph type="body" idx="1"/>
          </p:nvPr>
        </p:nvSpPr>
        <p:spPr/>
        <p:txBody>
          <a:bodyPr/>
          <a:lstStyle/>
          <a:p>
            <a:endParaRPr lang="en-GB"/>
          </a:p>
          <a:p>
            <a:r>
              <a:rPr lang="en-GB"/>
              <a:t>Look out for the types of sentence the writer uses.</a:t>
            </a:r>
          </a:p>
          <a:p>
            <a:endParaRPr lang="en-GB"/>
          </a:p>
          <a:p>
            <a:r>
              <a:rPr lang="en-GB"/>
              <a:t>Here are the main types and the effect each type is likely to have:</a:t>
            </a:r>
          </a:p>
          <a:p>
            <a:endParaRPr lang="en-GB"/>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0" y="0"/>
            <a:ext cx="9144000" cy="7100888"/>
          </a:xfrm>
        </p:spPr>
        <p:txBody>
          <a:bodyPr/>
          <a:lstStyle/>
          <a:p>
            <a:pPr>
              <a:lnSpc>
                <a:spcPct val="80000"/>
              </a:lnSpc>
            </a:pPr>
            <a:endParaRPr lang="en-GB" sz="2000" b="1" u="sng" dirty="0" smtClean="0"/>
          </a:p>
          <a:p>
            <a:pPr>
              <a:lnSpc>
                <a:spcPct val="80000"/>
              </a:lnSpc>
              <a:buNone/>
            </a:pPr>
            <a:r>
              <a:rPr lang="en-GB" sz="2000" b="1" u="sng" dirty="0" smtClean="0"/>
              <a:t>Statements </a:t>
            </a:r>
            <a:r>
              <a:rPr lang="en-GB" sz="2000" b="1" u="sng" dirty="0"/>
              <a:t>—</a:t>
            </a:r>
            <a:r>
              <a:rPr lang="en-GB" sz="2000" dirty="0"/>
              <a:t> tell you something. </a:t>
            </a:r>
          </a:p>
          <a:p>
            <a:pPr>
              <a:lnSpc>
                <a:spcPct val="80000"/>
              </a:lnSpc>
            </a:pPr>
            <a:r>
              <a:rPr lang="en-GB" sz="2000" dirty="0"/>
              <a:t>They end in a full stop. </a:t>
            </a:r>
          </a:p>
          <a:p>
            <a:pPr>
              <a:lnSpc>
                <a:spcPct val="80000"/>
              </a:lnSpc>
            </a:pPr>
            <a:r>
              <a:rPr lang="en-GB" sz="2000" dirty="0"/>
              <a:t>Most sentences are statements, so it is usually if other types of sentence are used that you will need to comment. </a:t>
            </a:r>
          </a:p>
          <a:p>
            <a:pPr>
              <a:lnSpc>
                <a:spcPct val="80000"/>
              </a:lnSpc>
            </a:pPr>
            <a:r>
              <a:rPr lang="en-GB" sz="2000" dirty="0"/>
              <a:t>Writing which is made up of statements alone may have a calm or impersonal tone.</a:t>
            </a:r>
          </a:p>
          <a:p>
            <a:pPr>
              <a:lnSpc>
                <a:spcPct val="80000"/>
              </a:lnSpc>
              <a:buNone/>
            </a:pPr>
            <a:endParaRPr lang="en-GB" sz="2000" dirty="0"/>
          </a:p>
          <a:p>
            <a:pPr>
              <a:lnSpc>
                <a:spcPct val="80000"/>
              </a:lnSpc>
              <a:buNone/>
            </a:pPr>
            <a:r>
              <a:rPr lang="en-GB" sz="2000" b="1" u="sng" dirty="0"/>
              <a:t>Questions —</a:t>
            </a:r>
            <a:r>
              <a:rPr lang="en-GB" sz="2000" dirty="0"/>
              <a:t> ask something. </a:t>
            </a:r>
          </a:p>
          <a:p>
            <a:pPr>
              <a:lnSpc>
                <a:spcPct val="80000"/>
              </a:lnSpc>
            </a:pPr>
            <a:r>
              <a:rPr lang="en-GB" sz="2000" dirty="0"/>
              <a:t>They always end with a question mark. </a:t>
            </a:r>
          </a:p>
          <a:p>
            <a:pPr>
              <a:lnSpc>
                <a:spcPct val="80000"/>
              </a:lnSpc>
            </a:pPr>
            <a:r>
              <a:rPr lang="en-GB" sz="2000" dirty="0"/>
              <a:t>Using questions may challenge the reader, or show uncertainty in the writer. </a:t>
            </a:r>
          </a:p>
          <a:p>
            <a:pPr>
              <a:lnSpc>
                <a:spcPct val="80000"/>
              </a:lnSpc>
            </a:pPr>
            <a:r>
              <a:rPr lang="en-GB" sz="2000" dirty="0"/>
              <a:t>Look out for </a:t>
            </a:r>
            <a:r>
              <a:rPr lang="en-GB" sz="2000" b="1" dirty="0"/>
              <a:t>rhetorical questions</a:t>
            </a:r>
            <a:r>
              <a:rPr lang="en-GB" sz="2000" dirty="0"/>
              <a:t>, which do not expect an answer, e.g., ‘What kind of an answer is that?’ Such questions aim to stir up strong feelings in the reader, such as anger. </a:t>
            </a:r>
          </a:p>
          <a:p>
            <a:pPr>
              <a:lnSpc>
                <a:spcPct val="80000"/>
              </a:lnSpc>
            </a:pPr>
            <a:r>
              <a:rPr lang="en-GB" sz="2000" dirty="0"/>
              <a:t>They create what is called an emotive tone, which simply means one which stirs up feelings or emotions.</a:t>
            </a:r>
          </a:p>
          <a:p>
            <a:pPr>
              <a:lnSpc>
                <a:spcPct val="80000"/>
              </a:lnSpc>
              <a:buFont typeface="Wingdings" pitchFamily="2" charset="2"/>
              <a:buNone/>
            </a:pPr>
            <a:endParaRPr lang="en-GB" sz="2000" dirty="0"/>
          </a:p>
          <a:p>
            <a:pPr>
              <a:lnSpc>
                <a:spcPct val="80000"/>
              </a:lnSpc>
              <a:buNone/>
            </a:pPr>
            <a:r>
              <a:rPr lang="en-GB" sz="2000" b="1" dirty="0"/>
              <a:t>Commands —</a:t>
            </a:r>
            <a:r>
              <a:rPr lang="en-GB" sz="2000" dirty="0"/>
              <a:t> tell you to do something. </a:t>
            </a:r>
          </a:p>
          <a:p>
            <a:pPr>
              <a:lnSpc>
                <a:spcPct val="80000"/>
              </a:lnSpc>
            </a:pPr>
            <a:r>
              <a:rPr lang="en-GB" sz="2000" dirty="0"/>
              <a:t>‘Think of a number’. They end with either a full stop or an exclamation mark. </a:t>
            </a:r>
          </a:p>
          <a:p>
            <a:pPr>
              <a:lnSpc>
                <a:spcPct val="80000"/>
              </a:lnSpc>
            </a:pPr>
            <a:r>
              <a:rPr lang="en-GB" sz="2000" dirty="0"/>
              <a:t>They are often used in advertisements or where the writer tries to create the effect of talking directly to the reader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Close Reading</a:t>
            </a:r>
            <a:endParaRPr lang="en-GB" dirty="0"/>
          </a:p>
        </p:txBody>
      </p:sp>
      <p:sp>
        <p:nvSpPr>
          <p:cNvPr id="3" name="Content Placeholder 2"/>
          <p:cNvSpPr>
            <a:spLocks noGrp="1"/>
          </p:cNvSpPr>
          <p:nvPr>
            <p:ph idx="1"/>
          </p:nvPr>
        </p:nvSpPr>
        <p:spPr/>
        <p:txBody>
          <a:bodyPr/>
          <a:lstStyle/>
          <a:p>
            <a:pPr>
              <a:buNone/>
            </a:pPr>
            <a:r>
              <a:rPr lang="en-GB" dirty="0" smtClean="0"/>
              <a:t>Example:</a:t>
            </a:r>
          </a:p>
          <a:p>
            <a:pPr>
              <a:buNone/>
            </a:pPr>
            <a:endParaRPr lang="en-GB" dirty="0" smtClean="0"/>
          </a:p>
          <a:p>
            <a:pPr>
              <a:buNone/>
            </a:pPr>
            <a:r>
              <a:rPr lang="en-GB" sz="2000" i="1" dirty="0" smtClean="0"/>
              <a:t>I’m </a:t>
            </a:r>
            <a:r>
              <a:rPr lang="en-GB" sz="2000" b="1" i="1" u="sng" dirty="0" smtClean="0">
                <a:solidFill>
                  <a:srgbClr val="FF0000"/>
                </a:solidFill>
              </a:rPr>
              <a:t>nocturnal</a:t>
            </a:r>
            <a:r>
              <a:rPr lang="en-GB" sz="2000" i="1" dirty="0" smtClean="0"/>
              <a:t>. I love the moonlight, the shadows, the dark places, the dappled murk. I’m not being poetic. I’m simply being true to my nature, my nocturnal nature. Like all tarantulas.</a:t>
            </a:r>
          </a:p>
          <a:p>
            <a:pPr>
              <a:buNone/>
            </a:pPr>
            <a:r>
              <a:rPr lang="en-GB" sz="2000" b="1" dirty="0" smtClean="0"/>
              <a:t>Question:</a:t>
            </a:r>
          </a:p>
          <a:p>
            <a:pPr>
              <a:buNone/>
            </a:pPr>
            <a:r>
              <a:rPr lang="en-GB" sz="2000" b="1" dirty="0" smtClean="0"/>
              <a:t>In your own words</a:t>
            </a:r>
            <a:r>
              <a:rPr lang="en-GB" sz="2000" dirty="0" smtClean="0"/>
              <a:t>, in what way is the speaker “like all tarantulas”? (1 mark)</a:t>
            </a:r>
          </a:p>
          <a:p>
            <a:pPr>
              <a:buNone/>
            </a:pPr>
            <a:endParaRPr lang="en-GB" sz="2000" b="1" dirty="0" smtClean="0"/>
          </a:p>
          <a:p>
            <a:pPr>
              <a:buNone/>
            </a:pPr>
            <a:r>
              <a:rPr lang="en-GB" sz="2000" b="1" dirty="0" smtClean="0"/>
              <a:t>Answer:</a:t>
            </a:r>
          </a:p>
          <a:p>
            <a:pPr>
              <a:buNone/>
            </a:pPr>
            <a:r>
              <a:rPr lang="en-GB" sz="2000" dirty="0" smtClean="0"/>
              <a:t>The speaker is active by night.</a:t>
            </a:r>
          </a:p>
          <a:p>
            <a:pPr>
              <a:buNone/>
            </a:pPr>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0" y="0"/>
            <a:ext cx="9144000" cy="7389813"/>
          </a:xfrm>
        </p:spPr>
        <p:txBody>
          <a:bodyPr>
            <a:normAutofit/>
          </a:bodyPr>
          <a:lstStyle/>
          <a:p>
            <a:pPr>
              <a:lnSpc>
                <a:spcPct val="80000"/>
              </a:lnSpc>
            </a:pPr>
            <a:endParaRPr lang="en-GB" sz="2400" b="1" u="sng" dirty="0" smtClean="0"/>
          </a:p>
          <a:p>
            <a:pPr>
              <a:lnSpc>
                <a:spcPct val="80000"/>
              </a:lnSpc>
            </a:pPr>
            <a:endParaRPr lang="en-GB" sz="2400" b="1" u="sng" dirty="0" smtClean="0"/>
          </a:p>
          <a:p>
            <a:pPr>
              <a:lnSpc>
                <a:spcPct val="80000"/>
              </a:lnSpc>
            </a:pPr>
            <a:endParaRPr lang="en-GB" sz="2400" b="1" u="sng" dirty="0" smtClean="0"/>
          </a:p>
          <a:p>
            <a:pPr>
              <a:lnSpc>
                <a:spcPct val="80000"/>
              </a:lnSpc>
            </a:pPr>
            <a:r>
              <a:rPr lang="en-GB" sz="2400" b="1" u="sng" dirty="0" smtClean="0"/>
              <a:t>Exclamations </a:t>
            </a:r>
            <a:r>
              <a:rPr lang="en-GB" sz="2400" b="1" u="sng" dirty="0"/>
              <a:t>—</a:t>
            </a:r>
            <a:r>
              <a:rPr lang="en-GB" sz="2400" dirty="0"/>
              <a:t> express excitement or surprise.</a:t>
            </a:r>
          </a:p>
          <a:p>
            <a:pPr>
              <a:lnSpc>
                <a:spcPct val="80000"/>
              </a:lnSpc>
            </a:pPr>
            <a:r>
              <a:rPr lang="en-GB" sz="2400" dirty="0"/>
              <a:t>‘How beautiful it was!’ ‘What a place!’ ‘Goodness gracious!’ </a:t>
            </a:r>
          </a:p>
          <a:p>
            <a:pPr>
              <a:lnSpc>
                <a:spcPct val="80000"/>
              </a:lnSpc>
            </a:pPr>
            <a:r>
              <a:rPr lang="en-GB" sz="2400" dirty="0"/>
              <a:t>Exclamations do not always contain verbs. They often begin with ‘What’ or ‘How’, like the first two examples, and end in either an exclamation mark or a full stop.</a:t>
            </a:r>
          </a:p>
          <a:p>
            <a:pPr>
              <a:lnSpc>
                <a:spcPct val="80000"/>
              </a:lnSpc>
            </a:pPr>
            <a:r>
              <a:rPr lang="en-GB" sz="2400" dirty="0"/>
              <a:t>Exclamations may also create an emotive or dramatic tone.</a:t>
            </a:r>
          </a:p>
          <a:p>
            <a:pPr>
              <a:lnSpc>
                <a:spcPct val="80000"/>
              </a:lnSpc>
            </a:pPr>
            <a:endParaRPr lang="en-GB" sz="2400" dirty="0"/>
          </a:p>
          <a:p>
            <a:pPr>
              <a:lnSpc>
                <a:spcPct val="80000"/>
              </a:lnSpc>
            </a:pPr>
            <a:r>
              <a:rPr lang="en-GB" sz="2400" b="1" u="sng" dirty="0"/>
              <a:t>Minor Sentences —</a:t>
            </a:r>
            <a:r>
              <a:rPr lang="en-GB" sz="2400" dirty="0"/>
              <a:t> don’t contain a verb. Since they are abbreviations of other types of sentence they may end in a full stop or a question mark.</a:t>
            </a:r>
          </a:p>
          <a:p>
            <a:pPr>
              <a:lnSpc>
                <a:spcPct val="80000"/>
              </a:lnSpc>
            </a:pPr>
            <a:r>
              <a:rPr lang="en-GB" sz="2400" dirty="0"/>
              <a:t>‘What now?’ ‘Time for a rest’. Such sentences will be very short and may create a tense or dramatic mood.</a:t>
            </a:r>
          </a:p>
          <a:p>
            <a:pPr>
              <a:lnSpc>
                <a:spcPct val="80000"/>
              </a:lnSpc>
            </a:pPr>
            <a:r>
              <a:rPr lang="en-GB" sz="2400" dirty="0"/>
              <a:t>They are typical of informal </a:t>
            </a:r>
            <a:r>
              <a:rPr lang="en-GB" sz="2400" dirty="0" smtClean="0"/>
              <a:t>language</a:t>
            </a:r>
            <a:endParaRPr lang="en-GB" sz="2400"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381000"/>
            <a:ext cx="8229600" cy="1466088"/>
          </a:xfrm>
        </p:spPr>
        <p:txBody>
          <a:bodyPr>
            <a:normAutofit fontScale="90000"/>
          </a:bodyPr>
          <a:lstStyle/>
          <a:p>
            <a:pPr algn="ctr"/>
            <a:r>
              <a:rPr lang="en-GB" sz="5400" b="1" dirty="0" smtClean="0"/>
              <a:t>P</a:t>
            </a:r>
            <a:r>
              <a:rPr lang="en-GB" sz="2400" dirty="0" smtClean="0"/>
              <a:t>erhaps</a:t>
            </a:r>
            <a:r>
              <a:rPr lang="en-GB" sz="5400" b="1" dirty="0" smtClean="0"/>
              <a:t>	- Person (1</a:t>
            </a:r>
            <a:r>
              <a:rPr lang="en-GB" sz="5400" b="1" baseline="30000" dirty="0" smtClean="0"/>
              <a:t>st</a:t>
            </a:r>
            <a:r>
              <a:rPr lang="en-GB" sz="5400" b="1" dirty="0" smtClean="0"/>
              <a:t>, 2</a:t>
            </a:r>
            <a:r>
              <a:rPr lang="en-GB" sz="5400" b="1" baseline="30000" dirty="0" smtClean="0"/>
              <a:t>nd</a:t>
            </a:r>
            <a:r>
              <a:rPr lang="en-GB" sz="5400" b="1" dirty="0" smtClean="0"/>
              <a:t>, 3</a:t>
            </a:r>
            <a:r>
              <a:rPr lang="en-GB" sz="5400" b="1" baseline="30000" dirty="0" smtClean="0"/>
              <a:t>rd</a:t>
            </a:r>
            <a:r>
              <a:rPr lang="en-GB" sz="5400" b="1" dirty="0" smtClean="0"/>
              <a:t>)</a:t>
            </a:r>
            <a:br>
              <a:rPr lang="en-GB" sz="5400" b="1" dirty="0" smtClean="0"/>
            </a:br>
            <a:endParaRPr lang="en-GB" dirty="0"/>
          </a:p>
        </p:txBody>
      </p:sp>
      <p:sp>
        <p:nvSpPr>
          <p:cNvPr id="44035" name="Rectangle 3"/>
          <p:cNvSpPr>
            <a:spLocks noGrp="1" noChangeArrowheads="1"/>
          </p:cNvSpPr>
          <p:nvPr>
            <p:ph type="body" idx="1"/>
          </p:nvPr>
        </p:nvSpPr>
        <p:spPr>
          <a:xfrm>
            <a:off x="0" y="1773238"/>
            <a:ext cx="9144000" cy="5300662"/>
          </a:xfrm>
        </p:spPr>
        <p:txBody>
          <a:bodyPr/>
          <a:lstStyle/>
          <a:p>
            <a:pPr>
              <a:lnSpc>
                <a:spcPct val="90000"/>
              </a:lnSpc>
            </a:pPr>
            <a:r>
              <a:rPr lang="en-GB" dirty="0" smtClean="0"/>
              <a:t>First person writing (“I”, “Me”, “We” “Us”) may create a sense of personal experience, passion or conviction. First person plural (“we” “us”) may be used to include the reader in the writer’s argument.</a:t>
            </a:r>
          </a:p>
          <a:p>
            <a:pPr>
              <a:lnSpc>
                <a:spcPct val="90000"/>
              </a:lnSpc>
            </a:pPr>
            <a:r>
              <a:rPr lang="en-GB" dirty="0" smtClean="0"/>
              <a:t>Second person (“you”) is often used in persuasive writing to address the reader directly, making them feel more involved , and perhaps challenged, by the argument</a:t>
            </a:r>
          </a:p>
          <a:p>
            <a:pPr>
              <a:lnSpc>
                <a:spcPct val="90000"/>
              </a:lnSpc>
            </a:pPr>
            <a:r>
              <a:rPr lang="en-GB" dirty="0" smtClean="0"/>
              <a:t>Third person (“he”, “she”, “they” etc.) is more likely to indicate a calmer, more impersonal tone, and is often used in informative writing</a:t>
            </a:r>
          </a:p>
          <a:p>
            <a:pPr>
              <a:lnSpc>
                <a:spcPct val="90000"/>
              </a:lnSpc>
            </a:pPr>
            <a:endParaRPr lang="en-GB"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a:xfrm>
            <a:off x="251520" y="476672"/>
            <a:ext cx="8305800" cy="637158"/>
          </a:xfrm>
        </p:spPr>
        <p:txBody>
          <a:bodyPr/>
          <a:lstStyle/>
          <a:p>
            <a:pPr eaLnBrk="1" hangingPunct="1">
              <a:defRPr/>
            </a:pPr>
            <a:r>
              <a:rPr lang="en-GB" sz="3600" dirty="0" smtClean="0"/>
              <a:t>ANALYSING SENTENCE STRUCTURE</a:t>
            </a:r>
          </a:p>
        </p:txBody>
      </p:sp>
      <p:sp>
        <p:nvSpPr>
          <p:cNvPr id="5123" name="Rectangle 3"/>
          <p:cNvSpPr>
            <a:spLocks noGrp="1" noRot="1" noChangeArrowheads="1"/>
          </p:cNvSpPr>
          <p:nvPr>
            <p:ph type="body" idx="1"/>
          </p:nvPr>
        </p:nvSpPr>
        <p:spPr>
          <a:xfrm>
            <a:off x="301625" y="1340768"/>
            <a:ext cx="8540750" cy="4758407"/>
          </a:xfrm>
        </p:spPr>
        <p:txBody>
          <a:bodyPr/>
          <a:lstStyle/>
          <a:p>
            <a:pPr eaLnBrk="1" hangingPunct="1">
              <a:defRPr/>
            </a:pPr>
            <a:endParaRPr lang="en-GB" dirty="0" smtClean="0"/>
          </a:p>
          <a:p>
            <a:pPr eaLnBrk="1" hangingPunct="1">
              <a:defRPr/>
            </a:pPr>
            <a:endParaRPr lang="en-GB" dirty="0" smtClean="0"/>
          </a:p>
          <a:p>
            <a:pPr eaLnBrk="1" hangingPunct="1">
              <a:defRPr/>
            </a:pPr>
            <a:r>
              <a:rPr lang="en-GB" dirty="0" smtClean="0"/>
              <a:t>Identify the sentence structure technique</a:t>
            </a:r>
          </a:p>
          <a:p>
            <a:pPr eaLnBrk="1" hangingPunct="1">
              <a:defRPr/>
            </a:pPr>
            <a:r>
              <a:rPr lang="en-GB" dirty="0" smtClean="0"/>
              <a:t>Comment on the effect/reason for it – explain why the writer has used sentence structure this way. </a:t>
            </a:r>
          </a:p>
          <a:p>
            <a:pPr eaLnBrk="1" hangingPunct="1">
              <a:buNone/>
              <a:defRPr/>
            </a:pPr>
            <a:endParaRPr lang="en-GB" dirty="0" smtClean="0"/>
          </a:p>
          <a:p>
            <a:pPr eaLnBrk="1" hangingPunct="1">
              <a:buNone/>
              <a:defRPr/>
            </a:pPr>
            <a:endParaRPr lang="en-GB" dirty="0" smtClean="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Rot="1" noChangeArrowheads="1"/>
          </p:cNvSpPr>
          <p:nvPr>
            <p:ph type="body" idx="1"/>
          </p:nvPr>
        </p:nvSpPr>
        <p:spPr>
          <a:xfrm>
            <a:off x="301625" y="1268760"/>
            <a:ext cx="8518847" cy="5589239"/>
          </a:xfrm>
        </p:spPr>
        <p:txBody>
          <a:bodyPr/>
          <a:lstStyle/>
          <a:p>
            <a:pPr eaLnBrk="1" hangingPunct="1">
              <a:lnSpc>
                <a:spcPct val="80000"/>
              </a:lnSpc>
              <a:buFont typeface="Arial" charset="0"/>
              <a:buNone/>
              <a:defRPr/>
            </a:pPr>
            <a:r>
              <a:rPr lang="en-GB" i="1" dirty="0" smtClean="0"/>
              <a:t>The fox scuttled from its fox hole; out over the meadow it sped; the dogs bounded after it, their tongues lolling, their breath trailing along their backs; they were gaining; the fox darted to the left, wheeled away to the right; a scuffle and a short scream; the chase was over. </a:t>
            </a:r>
          </a:p>
          <a:p>
            <a:pPr eaLnBrk="1" hangingPunct="1">
              <a:lnSpc>
                <a:spcPct val="80000"/>
              </a:lnSpc>
              <a:buFont typeface="Arial" charset="0"/>
              <a:buNone/>
              <a:defRPr/>
            </a:pPr>
            <a:endParaRPr lang="en-GB" sz="2400" i="1" dirty="0" smtClean="0">
              <a:solidFill>
                <a:srgbClr val="FFC000"/>
              </a:solidFill>
            </a:endParaRPr>
          </a:p>
          <a:p>
            <a:pPr eaLnBrk="1" hangingPunct="1">
              <a:lnSpc>
                <a:spcPct val="80000"/>
              </a:lnSpc>
              <a:buFont typeface="Arial" charset="0"/>
              <a:buNone/>
              <a:defRPr/>
            </a:pPr>
            <a:r>
              <a:rPr lang="en-GB" sz="2400" i="1" dirty="0" smtClean="0">
                <a:solidFill>
                  <a:srgbClr val="FFC000"/>
                </a:solidFill>
              </a:rPr>
              <a:t>How is sentence structure used in this passage?</a:t>
            </a:r>
          </a:p>
          <a:p>
            <a:pPr eaLnBrk="1" hangingPunct="1">
              <a:lnSpc>
                <a:spcPct val="80000"/>
              </a:lnSpc>
              <a:buFont typeface="Arial" charset="0"/>
              <a:buNone/>
              <a:defRPr/>
            </a:pPr>
            <a:endParaRPr lang="en-GB" sz="2400" i="1" dirty="0" smtClean="0">
              <a:solidFill>
                <a:srgbClr val="FFC000"/>
              </a:solidFill>
            </a:endParaRPr>
          </a:p>
          <a:p>
            <a:pPr algn="ctr" eaLnBrk="1" hangingPunct="1">
              <a:lnSpc>
                <a:spcPct val="80000"/>
              </a:lnSpc>
              <a:buFont typeface="Arial" charset="0"/>
              <a:buNone/>
              <a:defRPr/>
            </a:pPr>
            <a:endParaRPr lang="en-GB" sz="4000" i="1" dirty="0" smtClean="0"/>
          </a:p>
        </p:txBody>
      </p:sp>
      <p:sp>
        <p:nvSpPr>
          <p:cNvPr id="35844" name="Rectangle 4"/>
          <p:cNvSpPr>
            <a:spLocks noRot="1" noChangeArrowheads="1"/>
          </p:cNvSpPr>
          <p:nvPr/>
        </p:nvSpPr>
        <p:spPr bwMode="auto">
          <a:xfrm>
            <a:off x="517525" y="444500"/>
            <a:ext cx="8540750" cy="608236"/>
          </a:xfrm>
          <a:prstGeom prst="rect">
            <a:avLst/>
          </a:prstGeom>
          <a:noFill/>
          <a:ln w="9525">
            <a:noFill/>
            <a:miter lim="800000"/>
            <a:headEnd/>
            <a:tailEnd/>
          </a:ln>
          <a:effectLst/>
        </p:spPr>
        <p:txBody>
          <a:bodyPr anchor="ctr"/>
          <a:lstStyle/>
          <a:p>
            <a:pPr algn="ctr">
              <a:defRPr/>
            </a:pPr>
            <a:r>
              <a:rPr lang="en-GB" sz="5400" dirty="0">
                <a:solidFill>
                  <a:srgbClr val="FF0000"/>
                </a:solidFill>
                <a:effectLst>
                  <a:outerShdw blurRad="38100" dist="38100" dir="2700000" algn="tl">
                    <a:srgbClr val="000000"/>
                  </a:outerShdw>
                </a:effectLst>
              </a:rPr>
              <a:t>EXAMPLE 1</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Rot="1" noChangeArrowheads="1"/>
          </p:cNvSpPr>
          <p:nvPr>
            <p:ph type="body" idx="1"/>
          </p:nvPr>
        </p:nvSpPr>
        <p:spPr>
          <a:xfrm>
            <a:off x="301625" y="1268760"/>
            <a:ext cx="8518847" cy="5589239"/>
          </a:xfrm>
        </p:spPr>
        <p:txBody>
          <a:bodyPr/>
          <a:lstStyle/>
          <a:p>
            <a:pPr eaLnBrk="1" hangingPunct="1">
              <a:lnSpc>
                <a:spcPct val="80000"/>
              </a:lnSpc>
              <a:buFont typeface="Arial" charset="0"/>
              <a:buNone/>
              <a:defRPr/>
            </a:pPr>
            <a:r>
              <a:rPr lang="en-GB" sz="3600" i="1" dirty="0" smtClean="0"/>
              <a:t>The sentence is long to show the length of the chase. The use of semi-colons gives the impression of a rapid sequence of connected actions in the story. </a:t>
            </a:r>
            <a:endParaRPr lang="en-GB" sz="2800" i="1" dirty="0" smtClean="0">
              <a:solidFill>
                <a:srgbClr val="FFC000"/>
              </a:solidFill>
            </a:endParaRPr>
          </a:p>
          <a:p>
            <a:pPr algn="ctr" eaLnBrk="1" hangingPunct="1">
              <a:lnSpc>
                <a:spcPct val="80000"/>
              </a:lnSpc>
              <a:buFont typeface="Arial" charset="0"/>
              <a:buNone/>
              <a:defRPr/>
            </a:pPr>
            <a:endParaRPr lang="en-GB" sz="4000" i="1" dirty="0" smtClean="0"/>
          </a:p>
        </p:txBody>
      </p:sp>
      <p:sp>
        <p:nvSpPr>
          <p:cNvPr id="35844" name="Rectangle 4"/>
          <p:cNvSpPr>
            <a:spLocks noRot="1" noChangeArrowheads="1"/>
          </p:cNvSpPr>
          <p:nvPr/>
        </p:nvSpPr>
        <p:spPr bwMode="auto">
          <a:xfrm>
            <a:off x="517525" y="444500"/>
            <a:ext cx="8540750" cy="608236"/>
          </a:xfrm>
          <a:prstGeom prst="rect">
            <a:avLst/>
          </a:prstGeom>
          <a:noFill/>
          <a:ln w="9525">
            <a:noFill/>
            <a:miter lim="800000"/>
            <a:headEnd/>
            <a:tailEnd/>
          </a:ln>
          <a:effectLst/>
        </p:spPr>
        <p:txBody>
          <a:bodyPr anchor="ctr"/>
          <a:lstStyle/>
          <a:p>
            <a:pPr algn="ctr">
              <a:defRPr/>
            </a:pPr>
            <a:r>
              <a:rPr lang="en-GB" sz="5400" dirty="0">
                <a:solidFill>
                  <a:srgbClr val="FF0000"/>
                </a:solidFill>
                <a:effectLst>
                  <a:outerShdw blurRad="38100" dist="38100" dir="2700000" algn="tl">
                    <a:srgbClr val="000000"/>
                  </a:outerShdw>
                </a:effectLst>
              </a:rPr>
              <a:t>EXAMPLE </a:t>
            </a:r>
            <a:r>
              <a:rPr lang="en-GB" sz="5400" dirty="0" smtClean="0">
                <a:solidFill>
                  <a:srgbClr val="FF0000"/>
                </a:solidFill>
                <a:effectLst>
                  <a:outerShdw blurRad="38100" dist="38100" dir="2700000" algn="tl">
                    <a:srgbClr val="000000"/>
                  </a:outerShdw>
                </a:effectLst>
              </a:rPr>
              <a:t>1 ANSWER</a:t>
            </a:r>
            <a:endParaRPr lang="en-GB" sz="5400" dirty="0">
              <a:solidFill>
                <a:srgbClr val="FF0000"/>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Rot="1" noChangeArrowheads="1"/>
          </p:cNvSpPr>
          <p:nvPr>
            <p:ph type="body" idx="1"/>
          </p:nvPr>
        </p:nvSpPr>
        <p:spPr>
          <a:xfrm>
            <a:off x="323850" y="1196752"/>
            <a:ext cx="8540750" cy="5075461"/>
          </a:xfrm>
        </p:spPr>
        <p:txBody>
          <a:bodyPr/>
          <a:lstStyle/>
          <a:p>
            <a:pPr eaLnBrk="1" hangingPunct="1">
              <a:buFont typeface="Arial" charset="0"/>
              <a:buNone/>
              <a:defRPr/>
            </a:pPr>
            <a:r>
              <a:rPr lang="en-GB" sz="4000" dirty="0" smtClean="0"/>
              <a:t>Eerily, from the mist on the moor, came a low whistle. </a:t>
            </a:r>
            <a:endParaRPr lang="en-GB" sz="4000" dirty="0" smtClean="0">
              <a:solidFill>
                <a:srgbClr val="FFC000"/>
              </a:solidFill>
            </a:endParaRPr>
          </a:p>
          <a:p>
            <a:pPr eaLnBrk="1" hangingPunct="1">
              <a:buFont typeface="Arial" charset="0"/>
              <a:buNone/>
              <a:defRPr/>
            </a:pPr>
            <a:endParaRPr lang="en-GB" sz="4400" dirty="0" smtClean="0"/>
          </a:p>
        </p:txBody>
      </p:sp>
      <p:sp>
        <p:nvSpPr>
          <p:cNvPr id="9220" name="Rectangle 4"/>
          <p:cNvSpPr>
            <a:spLocks noGrp="1" noRot="1" noChangeArrowheads="1"/>
          </p:cNvSpPr>
          <p:nvPr>
            <p:ph type="title"/>
          </p:nvPr>
        </p:nvSpPr>
        <p:spPr>
          <a:xfrm>
            <a:off x="301625" y="228600"/>
            <a:ext cx="8540750" cy="752128"/>
          </a:xfrm>
        </p:spPr>
        <p:txBody>
          <a:bodyPr>
            <a:normAutofit fontScale="90000"/>
          </a:bodyPr>
          <a:lstStyle/>
          <a:p>
            <a:pPr eaLnBrk="1" hangingPunct="1">
              <a:defRPr/>
            </a:pPr>
            <a:r>
              <a:rPr lang="en-GB" sz="6000" dirty="0" smtClean="0">
                <a:solidFill>
                  <a:srgbClr val="FF0000"/>
                </a:solidFill>
              </a:rPr>
              <a:t>EXAMPLE 3</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Rot="1" noChangeArrowheads="1"/>
          </p:cNvSpPr>
          <p:nvPr>
            <p:ph type="body" idx="1"/>
          </p:nvPr>
        </p:nvSpPr>
        <p:spPr>
          <a:xfrm>
            <a:off x="323850" y="1196752"/>
            <a:ext cx="8540750" cy="5075461"/>
          </a:xfrm>
        </p:spPr>
        <p:txBody>
          <a:bodyPr>
            <a:normAutofit lnSpcReduction="10000"/>
          </a:bodyPr>
          <a:lstStyle/>
          <a:p>
            <a:pPr eaLnBrk="1" hangingPunct="1">
              <a:buFont typeface="Arial" charset="0"/>
              <a:buNone/>
              <a:defRPr/>
            </a:pPr>
            <a:r>
              <a:rPr lang="en-GB" sz="4000" dirty="0" smtClean="0"/>
              <a:t>Eerily, from the mist on the moor, came a low whistle. </a:t>
            </a:r>
          </a:p>
          <a:p>
            <a:pPr eaLnBrk="1" hangingPunct="1">
              <a:buFont typeface="Arial" charset="0"/>
              <a:buNone/>
              <a:defRPr/>
            </a:pPr>
            <a:endParaRPr lang="en-GB" sz="4000" dirty="0" smtClean="0">
              <a:solidFill>
                <a:srgbClr val="FFC000"/>
              </a:solidFill>
            </a:endParaRPr>
          </a:p>
          <a:p>
            <a:pPr eaLnBrk="1" hangingPunct="1">
              <a:buFont typeface="Arial" charset="0"/>
              <a:buNone/>
              <a:defRPr/>
            </a:pPr>
            <a:r>
              <a:rPr lang="en-GB" sz="3600" dirty="0" smtClean="0">
                <a:solidFill>
                  <a:srgbClr val="FFC000"/>
                </a:solidFill>
              </a:rPr>
              <a:t>ANSWER:</a:t>
            </a:r>
          </a:p>
          <a:p>
            <a:pPr eaLnBrk="1" hangingPunct="1">
              <a:buFont typeface="Arial" charset="0"/>
              <a:buNone/>
              <a:defRPr/>
            </a:pPr>
            <a:r>
              <a:rPr lang="en-GB" sz="3600" dirty="0" smtClean="0">
                <a:solidFill>
                  <a:srgbClr val="FFC000"/>
                </a:solidFill>
              </a:rPr>
              <a:t>The writer uses inversion to create a sense of mystery and suspense by placing the word “eerily” at the start of the sentence and holding back the subject of the sentence (“whistle”) until the very end.</a:t>
            </a:r>
          </a:p>
          <a:p>
            <a:pPr eaLnBrk="1" hangingPunct="1">
              <a:buFont typeface="Arial" charset="0"/>
              <a:buNone/>
              <a:defRPr/>
            </a:pPr>
            <a:endParaRPr lang="en-GB" sz="4400" dirty="0" smtClean="0"/>
          </a:p>
        </p:txBody>
      </p:sp>
      <p:sp>
        <p:nvSpPr>
          <p:cNvPr id="9220" name="Rectangle 4"/>
          <p:cNvSpPr>
            <a:spLocks noGrp="1" noRot="1" noChangeArrowheads="1"/>
          </p:cNvSpPr>
          <p:nvPr>
            <p:ph type="title"/>
          </p:nvPr>
        </p:nvSpPr>
        <p:spPr>
          <a:xfrm>
            <a:off x="301625" y="228600"/>
            <a:ext cx="8540750" cy="752128"/>
          </a:xfrm>
        </p:spPr>
        <p:txBody>
          <a:bodyPr>
            <a:normAutofit fontScale="90000"/>
          </a:bodyPr>
          <a:lstStyle/>
          <a:p>
            <a:pPr eaLnBrk="1" hangingPunct="1">
              <a:defRPr/>
            </a:pPr>
            <a:r>
              <a:rPr lang="en-GB" sz="6000" dirty="0" smtClean="0">
                <a:solidFill>
                  <a:srgbClr val="FF0000"/>
                </a:solidFill>
              </a:rPr>
              <a:t>EXAMPLE 3</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a:xfrm>
            <a:off x="301625" y="228600"/>
            <a:ext cx="8540750" cy="752128"/>
          </a:xfrm>
        </p:spPr>
        <p:txBody>
          <a:bodyPr>
            <a:normAutofit fontScale="90000"/>
          </a:bodyPr>
          <a:lstStyle/>
          <a:p>
            <a:pPr eaLnBrk="1" hangingPunct="1">
              <a:defRPr/>
            </a:pPr>
            <a:r>
              <a:rPr lang="en-GB" sz="5400" dirty="0" smtClean="0">
                <a:solidFill>
                  <a:srgbClr val="FF0000"/>
                </a:solidFill>
              </a:rPr>
              <a:t>EXAMPLE 4</a:t>
            </a:r>
          </a:p>
        </p:txBody>
      </p:sp>
      <p:sp>
        <p:nvSpPr>
          <p:cNvPr id="8195" name="Rectangle 3"/>
          <p:cNvSpPr>
            <a:spLocks noGrp="1" noRot="1" noChangeArrowheads="1"/>
          </p:cNvSpPr>
          <p:nvPr>
            <p:ph type="body" idx="1"/>
          </p:nvPr>
        </p:nvSpPr>
        <p:spPr>
          <a:xfrm>
            <a:off x="179512" y="980728"/>
            <a:ext cx="8784976" cy="5118447"/>
          </a:xfrm>
        </p:spPr>
        <p:txBody>
          <a:bodyPr/>
          <a:lstStyle/>
          <a:p>
            <a:pPr eaLnBrk="1" hangingPunct="1">
              <a:buFont typeface="Arial" charset="0"/>
              <a:buNone/>
              <a:defRPr/>
            </a:pPr>
            <a:r>
              <a:rPr lang="en-GB" sz="3600" dirty="0" smtClean="0"/>
              <a:t>We will not be dictated to by government. We will not be satisfied with any compromises. We will not be content until our demands are met. </a:t>
            </a:r>
            <a:endParaRPr lang="en-GB" sz="3600" dirty="0" smtClean="0">
              <a:solidFill>
                <a:srgbClr val="FFC000"/>
              </a:solidFill>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a:xfrm>
            <a:off x="301625" y="228600"/>
            <a:ext cx="8540750" cy="752128"/>
          </a:xfrm>
        </p:spPr>
        <p:txBody>
          <a:bodyPr>
            <a:normAutofit fontScale="90000"/>
          </a:bodyPr>
          <a:lstStyle/>
          <a:p>
            <a:pPr eaLnBrk="1" hangingPunct="1">
              <a:defRPr/>
            </a:pPr>
            <a:r>
              <a:rPr lang="en-GB" sz="5400" dirty="0" smtClean="0">
                <a:solidFill>
                  <a:srgbClr val="FF0000"/>
                </a:solidFill>
              </a:rPr>
              <a:t>EXAMPLE 4</a:t>
            </a:r>
          </a:p>
        </p:txBody>
      </p:sp>
      <p:sp>
        <p:nvSpPr>
          <p:cNvPr id="8195" name="Rectangle 3"/>
          <p:cNvSpPr>
            <a:spLocks noGrp="1" noRot="1" noChangeArrowheads="1"/>
          </p:cNvSpPr>
          <p:nvPr>
            <p:ph type="body" idx="1"/>
          </p:nvPr>
        </p:nvSpPr>
        <p:spPr>
          <a:xfrm>
            <a:off x="179512" y="980728"/>
            <a:ext cx="8784976" cy="5118447"/>
          </a:xfrm>
        </p:spPr>
        <p:txBody>
          <a:bodyPr/>
          <a:lstStyle/>
          <a:p>
            <a:pPr eaLnBrk="1" hangingPunct="1">
              <a:buFont typeface="Arial" charset="0"/>
              <a:buNone/>
              <a:defRPr/>
            </a:pPr>
            <a:r>
              <a:rPr lang="en-GB" sz="3600" dirty="0" smtClean="0"/>
              <a:t>We will not dictated to by government. We will not be satisfied with any compromises. We will not be content until our demands are met. </a:t>
            </a:r>
          </a:p>
          <a:p>
            <a:pPr eaLnBrk="1" hangingPunct="1">
              <a:buFont typeface="Arial" charset="0"/>
              <a:buNone/>
              <a:defRPr/>
            </a:pPr>
            <a:endParaRPr lang="en-GB" sz="3600" dirty="0" smtClean="0">
              <a:solidFill>
                <a:srgbClr val="FFC000"/>
              </a:solidFill>
            </a:endParaRPr>
          </a:p>
          <a:p>
            <a:pPr eaLnBrk="1" hangingPunct="1">
              <a:buFont typeface="Arial" charset="0"/>
              <a:buNone/>
              <a:defRPr/>
            </a:pPr>
            <a:r>
              <a:rPr lang="en-GB" sz="3600" dirty="0" smtClean="0">
                <a:solidFill>
                  <a:srgbClr val="FFC000"/>
                </a:solidFill>
              </a:rPr>
              <a:t>ANSWER:</a:t>
            </a:r>
          </a:p>
          <a:p>
            <a:pPr eaLnBrk="1" hangingPunct="1">
              <a:buFont typeface="Arial" charset="0"/>
              <a:buNone/>
              <a:defRPr/>
            </a:pPr>
            <a:r>
              <a:rPr lang="en-GB" dirty="0" smtClean="0">
                <a:solidFill>
                  <a:srgbClr val="FFC000"/>
                </a:solidFill>
              </a:rPr>
              <a:t>Repetition is used to bring out the determination of the speaker as well as emphasise the collective feelings of the protest group. </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40750" cy="752128"/>
          </a:xfrm>
        </p:spPr>
        <p:txBody>
          <a:bodyPr>
            <a:normAutofit fontScale="90000"/>
          </a:bodyPr>
          <a:lstStyle/>
          <a:p>
            <a:r>
              <a:rPr lang="en-GB" dirty="0" smtClean="0">
                <a:solidFill>
                  <a:srgbClr val="FF0000"/>
                </a:solidFill>
              </a:rPr>
              <a:t>EXAMPLE 5</a:t>
            </a:r>
            <a:endParaRPr lang="en-GB" dirty="0">
              <a:solidFill>
                <a:srgbClr val="FF0000"/>
              </a:solidFill>
            </a:endParaRPr>
          </a:p>
        </p:txBody>
      </p:sp>
      <p:sp>
        <p:nvSpPr>
          <p:cNvPr id="3" name="Content Placeholder 2"/>
          <p:cNvSpPr>
            <a:spLocks noGrp="1"/>
          </p:cNvSpPr>
          <p:nvPr>
            <p:ph idx="1"/>
          </p:nvPr>
        </p:nvSpPr>
        <p:spPr>
          <a:xfrm>
            <a:off x="179512" y="1052736"/>
            <a:ext cx="8964488" cy="5046439"/>
          </a:xfrm>
        </p:spPr>
        <p:txBody>
          <a:bodyPr/>
          <a:lstStyle/>
          <a:p>
            <a:pPr>
              <a:buNone/>
            </a:pPr>
            <a:r>
              <a:rPr lang="en-GB" dirty="0" smtClean="0"/>
              <a:t>The girls were creating havoc in the classroom; the boys were quietly studying in the library. </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Close Reading</a:t>
            </a:r>
            <a:endParaRPr lang="en-GB" dirty="0"/>
          </a:p>
        </p:txBody>
      </p:sp>
      <p:sp>
        <p:nvSpPr>
          <p:cNvPr id="3" name="Content Placeholder 2"/>
          <p:cNvSpPr>
            <a:spLocks noGrp="1"/>
          </p:cNvSpPr>
          <p:nvPr>
            <p:ph idx="1"/>
          </p:nvPr>
        </p:nvSpPr>
        <p:spPr/>
        <p:txBody>
          <a:bodyPr/>
          <a:lstStyle/>
          <a:p>
            <a:r>
              <a:rPr lang="en-GB" b="1" u="sng" dirty="0" smtClean="0"/>
              <a:t>Understanding questions 2:</a:t>
            </a:r>
          </a:p>
          <a:p>
            <a:r>
              <a:rPr lang="en-GB" b="1" u="sng" dirty="0" smtClean="0"/>
              <a:t>CONTEXT QUESTIONS</a:t>
            </a:r>
          </a:p>
          <a:p>
            <a:r>
              <a:rPr lang="en-GB" dirty="0" smtClean="0"/>
              <a:t>These ask you how the context of a word helps you to understand its meaning. There are two stages to answering these questions:</a:t>
            </a:r>
          </a:p>
          <a:p>
            <a:pPr marL="850392" lvl="1" indent="-457200">
              <a:buFont typeface="+mj-lt"/>
              <a:buAutoNum type="arabicPeriod"/>
            </a:pPr>
            <a:r>
              <a:rPr lang="en-GB" dirty="0" smtClean="0"/>
              <a:t>Write down what you think the word means (take an intelligent guess if necessary!)</a:t>
            </a:r>
          </a:p>
          <a:p>
            <a:pPr marL="850392" lvl="1" indent="-457200">
              <a:buFont typeface="+mj-lt"/>
              <a:buAutoNum type="arabicPeriod"/>
            </a:pPr>
            <a:r>
              <a:rPr lang="en-GB" dirty="0" smtClean="0"/>
              <a:t>Show how the context helps you understand it  by quoting words or phrases which give you clues.</a:t>
            </a:r>
            <a:endParaRPr lang="en-GB"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40750" cy="752128"/>
          </a:xfrm>
        </p:spPr>
        <p:txBody>
          <a:bodyPr>
            <a:normAutofit fontScale="90000"/>
          </a:bodyPr>
          <a:lstStyle/>
          <a:p>
            <a:r>
              <a:rPr lang="en-GB" dirty="0" smtClean="0">
                <a:solidFill>
                  <a:srgbClr val="FF0000"/>
                </a:solidFill>
              </a:rPr>
              <a:t>EXAMPLE 6</a:t>
            </a:r>
            <a:endParaRPr lang="en-GB" dirty="0">
              <a:solidFill>
                <a:srgbClr val="FF0000"/>
              </a:solidFill>
            </a:endParaRPr>
          </a:p>
        </p:txBody>
      </p:sp>
      <p:sp>
        <p:nvSpPr>
          <p:cNvPr id="3" name="Content Placeholder 2"/>
          <p:cNvSpPr>
            <a:spLocks noGrp="1"/>
          </p:cNvSpPr>
          <p:nvPr>
            <p:ph idx="1"/>
          </p:nvPr>
        </p:nvSpPr>
        <p:spPr>
          <a:xfrm>
            <a:off x="179512" y="1052736"/>
            <a:ext cx="8964488" cy="5046439"/>
          </a:xfrm>
        </p:spPr>
        <p:txBody>
          <a:bodyPr/>
          <a:lstStyle/>
          <a:p>
            <a:pPr>
              <a:buNone/>
            </a:pPr>
            <a:r>
              <a:rPr lang="en-GB" dirty="0" smtClean="0"/>
              <a:t>Who does not believe that education must have priority? Who does not believe that our schools and colleges have been  underfunded?</a:t>
            </a:r>
          </a:p>
          <a:p>
            <a:pPr>
              <a:buNone/>
            </a:pPr>
            <a:r>
              <a:rPr lang="en-GB" dirty="0" smtClean="0"/>
              <a:t>Who does not believe that the time has come to invest in the future? And that future is our children.</a:t>
            </a:r>
          </a:p>
          <a:p>
            <a:pPr>
              <a:buNone/>
            </a:pP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Close Reading</a:t>
            </a:r>
            <a:endParaRPr lang="en-GB" dirty="0"/>
          </a:p>
        </p:txBody>
      </p:sp>
      <p:sp>
        <p:nvSpPr>
          <p:cNvPr id="3" name="Content Placeholder 2"/>
          <p:cNvSpPr>
            <a:spLocks noGrp="1"/>
          </p:cNvSpPr>
          <p:nvPr>
            <p:ph idx="1"/>
          </p:nvPr>
        </p:nvSpPr>
        <p:spPr/>
        <p:txBody>
          <a:bodyPr/>
          <a:lstStyle/>
          <a:p>
            <a:pPr>
              <a:buNone/>
            </a:pPr>
            <a:r>
              <a:rPr lang="en-GB" dirty="0" smtClean="0"/>
              <a:t>Example:</a:t>
            </a:r>
          </a:p>
          <a:p>
            <a:pPr>
              <a:buNone/>
            </a:pPr>
            <a:endParaRPr lang="en-GB" dirty="0" smtClean="0"/>
          </a:p>
          <a:p>
            <a:pPr>
              <a:buNone/>
            </a:pPr>
            <a:r>
              <a:rPr lang="en-GB" i="1" dirty="0" smtClean="0"/>
              <a:t>I’m nocturnal. I love the moonlight, the shadows, the dark places, the dappled murk. I’m not being poetic. I’m simply being true to my nature, my nocturnal nature. Like all tarantulas.</a:t>
            </a:r>
          </a:p>
          <a:p>
            <a:pPr>
              <a:buNone/>
            </a:pPr>
            <a:r>
              <a:rPr lang="en-GB" b="1" dirty="0" smtClean="0"/>
              <a:t>Question:</a:t>
            </a:r>
          </a:p>
          <a:p>
            <a:pPr>
              <a:buNone/>
            </a:pPr>
            <a:r>
              <a:rPr lang="en-GB" b="1" dirty="0" smtClean="0"/>
              <a:t>Show how the context helps you understand the meaning of “nocturnal”.</a:t>
            </a:r>
          </a:p>
          <a:p>
            <a:pPr>
              <a:buNone/>
            </a:pPr>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Close Reading</a:t>
            </a:r>
            <a:endParaRPr lang="en-GB" dirty="0"/>
          </a:p>
        </p:txBody>
      </p:sp>
      <p:sp>
        <p:nvSpPr>
          <p:cNvPr id="3" name="Content Placeholder 2"/>
          <p:cNvSpPr>
            <a:spLocks noGrp="1"/>
          </p:cNvSpPr>
          <p:nvPr>
            <p:ph idx="1"/>
          </p:nvPr>
        </p:nvSpPr>
        <p:spPr/>
        <p:txBody>
          <a:bodyPr/>
          <a:lstStyle/>
          <a:p>
            <a:pPr>
              <a:buNone/>
            </a:pPr>
            <a:r>
              <a:rPr lang="en-GB" i="1" dirty="0" smtClean="0"/>
              <a:t>I’m nocturnal. I love the moonlight, the shadows, the dark places, the dappled murk. I’m not being poetic. I’m simply being true to my nature, my nocturnal nature. Like all tarantulas.</a:t>
            </a:r>
          </a:p>
          <a:p>
            <a:pPr>
              <a:buNone/>
            </a:pPr>
            <a:endParaRPr lang="en-GB" i="1" dirty="0" smtClean="0"/>
          </a:p>
          <a:p>
            <a:pPr>
              <a:buNone/>
            </a:pPr>
            <a:r>
              <a:rPr lang="en-GB" b="1" i="1" dirty="0" smtClean="0"/>
              <a:t>Suggested Answer:</a:t>
            </a:r>
          </a:p>
          <a:p>
            <a:pPr>
              <a:buNone/>
            </a:pPr>
            <a:r>
              <a:rPr lang="en-GB" b="1" dirty="0" smtClean="0"/>
              <a:t>Nocturnal means being active at night. The writer refers to his preference for “moonlight” and “dark” which both suggest night-time.</a:t>
            </a:r>
          </a:p>
          <a:p>
            <a:pPr>
              <a:buNone/>
            </a:pPr>
            <a:endParaRPr lang="en-GB" dirty="0" smtClean="0"/>
          </a:p>
          <a:p>
            <a:pPr>
              <a:buNone/>
            </a:pPr>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666</TotalTime>
  <Words>3661</Words>
  <Application>Microsoft Office PowerPoint</Application>
  <PresentationFormat>On-screen Show (4:3)</PresentationFormat>
  <Paragraphs>408</Paragraphs>
  <Slides>70</Slides>
  <Notes>11</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Flow</vt:lpstr>
      <vt:lpstr>Close Reading</vt:lpstr>
      <vt:lpstr>Close Reading</vt:lpstr>
      <vt:lpstr>Close Reading</vt:lpstr>
      <vt:lpstr>Close Reading</vt:lpstr>
      <vt:lpstr>Close Reading</vt:lpstr>
      <vt:lpstr>Close Reading</vt:lpstr>
      <vt:lpstr>Close Reading</vt:lpstr>
      <vt:lpstr>Close Reading</vt:lpstr>
      <vt:lpstr>Close Reading</vt:lpstr>
      <vt:lpstr>Link Questions</vt:lpstr>
      <vt:lpstr>Link Questions</vt:lpstr>
      <vt:lpstr>Link Questions</vt:lpstr>
      <vt:lpstr>Link Questions</vt:lpstr>
      <vt:lpstr>Link Questions</vt:lpstr>
      <vt:lpstr>Link Questions</vt:lpstr>
      <vt:lpstr>   Close reading</vt:lpstr>
      <vt:lpstr>  Close Reading</vt:lpstr>
      <vt:lpstr>  Close Reading</vt:lpstr>
      <vt:lpstr>  Close Reading</vt:lpstr>
      <vt:lpstr>  Close Reading</vt:lpstr>
      <vt:lpstr>  Close Reading</vt:lpstr>
      <vt:lpstr>  Close Reading</vt:lpstr>
      <vt:lpstr>  Close Reading</vt:lpstr>
      <vt:lpstr>Imagery</vt:lpstr>
      <vt:lpstr>Imagery</vt:lpstr>
      <vt:lpstr>Imagery</vt:lpstr>
      <vt:lpstr>Why is this simile effective?</vt:lpstr>
      <vt:lpstr>Why use a metaphor?</vt:lpstr>
      <vt:lpstr>So . . .</vt:lpstr>
      <vt:lpstr>Example 1</vt:lpstr>
      <vt:lpstr>So how do we apply this formula?</vt:lpstr>
      <vt:lpstr>Personification</vt:lpstr>
      <vt:lpstr>Imagery - Summary</vt:lpstr>
      <vt:lpstr>ANALYSING IMAGERY</vt:lpstr>
      <vt:lpstr>Slide 35</vt:lpstr>
      <vt:lpstr>Slide 36</vt:lpstr>
      <vt:lpstr>EXAMPLE 2</vt:lpstr>
      <vt:lpstr>EXAMPLE 2 ANSWER</vt:lpstr>
      <vt:lpstr>EXAMPLE 3</vt:lpstr>
      <vt:lpstr>EXAMPLE 3</vt:lpstr>
      <vt:lpstr>EXAMPLE 4</vt:lpstr>
      <vt:lpstr>EXAMPLE 5</vt:lpstr>
      <vt:lpstr>EXAMPLE 6</vt:lpstr>
      <vt:lpstr>EXAMPLE 7</vt:lpstr>
      <vt:lpstr>EXAMPLE 8 (SYMBOLISM)</vt:lpstr>
      <vt:lpstr>Analysis 3 - Sentence Structure</vt:lpstr>
      <vt:lpstr>Sentence Structure</vt:lpstr>
      <vt:lpstr>Sentence Structure</vt:lpstr>
      <vt:lpstr>What should I look for?</vt:lpstr>
      <vt:lpstr>Step One:</vt:lpstr>
      <vt:lpstr> Punctuation </vt:lpstr>
      <vt:lpstr>Slide 52</vt:lpstr>
      <vt:lpstr>Parenthesis </vt:lpstr>
      <vt:lpstr>An Example…</vt:lpstr>
      <vt:lpstr>Parenthesis Continued</vt:lpstr>
      <vt:lpstr> </vt:lpstr>
      <vt:lpstr>Word Order </vt:lpstr>
      <vt:lpstr> Triumph - Type of sentence </vt:lpstr>
      <vt:lpstr>Slide 59</vt:lpstr>
      <vt:lpstr>Slide 60</vt:lpstr>
      <vt:lpstr>Perhaps - Person (1st, 2nd, 3rd) </vt:lpstr>
      <vt:lpstr>ANALYSING SENTENCE STRUCTURE</vt:lpstr>
      <vt:lpstr>Slide 63</vt:lpstr>
      <vt:lpstr>Slide 64</vt:lpstr>
      <vt:lpstr>EXAMPLE 3</vt:lpstr>
      <vt:lpstr>EXAMPLE 3</vt:lpstr>
      <vt:lpstr>EXAMPLE 4</vt:lpstr>
      <vt:lpstr>EXAMPLE 4</vt:lpstr>
      <vt:lpstr>EXAMPLE 5</vt:lpstr>
      <vt:lpstr>EXAMPLE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Close Reading</dc:title>
  <dc:creator/>
  <cp:lastModifiedBy>smithm83</cp:lastModifiedBy>
  <cp:revision>65</cp:revision>
  <dcterms:created xsi:type="dcterms:W3CDTF">2006-08-16T00:00:00Z</dcterms:created>
  <dcterms:modified xsi:type="dcterms:W3CDTF">2015-04-01T14:37:02Z</dcterms:modified>
</cp:coreProperties>
</file>