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60"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F54380-8517-4602-9752-85F7C7E7300F}" type="datetimeFigureOut">
              <a:rPr lang="en-GB" smtClean="0"/>
              <a:pPr/>
              <a:t>01/04/2015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F97BE9-EE16-4AC9-B65A-DB4D1B6D036D}" type="slidenum">
              <a:rPr lang="en-GB" smtClean="0"/>
              <a:pPr/>
              <a:t>‹#›</a:t>
            </a:fld>
            <a:endParaRPr lang="en-GB"/>
          </a:p>
        </p:txBody>
      </p:sp>
    </p:spTree>
    <p:extLst>
      <p:ext uri="{BB962C8B-B14F-4D97-AF65-F5344CB8AC3E}">
        <p14:creationId xmlns:p14="http://schemas.microsoft.com/office/powerpoint/2010/main" xmlns="" val="189173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5F97BE9-EE16-4AC9-B65A-DB4D1B6D036D}" type="slidenum">
              <a:rPr lang="en-GB" smtClean="0"/>
              <a:pPr/>
              <a:t>8</a:t>
            </a:fld>
            <a:endParaRPr lang="en-GB"/>
          </a:p>
        </p:txBody>
      </p:sp>
    </p:spTree>
    <p:extLst>
      <p:ext uri="{BB962C8B-B14F-4D97-AF65-F5344CB8AC3E}">
        <p14:creationId xmlns:p14="http://schemas.microsoft.com/office/powerpoint/2010/main" xmlns="" val="3133741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240365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57810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1638539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94786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54825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97502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2340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2111952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1314105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395142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793CC-2C46-4AB3-ADAF-32F5668379A9}" type="datetimeFigureOut">
              <a:rPr lang="en-GB" smtClean="0"/>
              <a:pPr/>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69056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5793CC-2C46-4AB3-ADAF-32F5668379A9}" type="datetimeFigureOut">
              <a:rPr lang="en-GB" smtClean="0"/>
              <a:pPr/>
              <a:t>01/04/2015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372793-98F0-408A-9808-645F10193A4E}" type="slidenum">
              <a:rPr lang="en-GB" smtClean="0"/>
              <a:pPr/>
              <a:t>‹#›</a:t>
            </a:fld>
            <a:endParaRPr lang="en-GB"/>
          </a:p>
        </p:txBody>
      </p:sp>
    </p:spTree>
    <p:extLst>
      <p:ext uri="{BB962C8B-B14F-4D97-AF65-F5344CB8AC3E}">
        <p14:creationId xmlns:p14="http://schemas.microsoft.com/office/powerpoint/2010/main" xmlns="" val="2253827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764704"/>
            <a:ext cx="7772400" cy="1470025"/>
          </a:xfrm>
        </p:spPr>
        <p:txBody>
          <a:bodyPr/>
          <a:lstStyle/>
          <a:p>
            <a:r>
              <a:rPr lang="en-GB" dirty="0" smtClean="0"/>
              <a:t>National 5</a:t>
            </a:r>
            <a:br>
              <a:rPr lang="en-GB" dirty="0" smtClean="0"/>
            </a:br>
            <a:r>
              <a:rPr lang="en-GB" dirty="0" smtClean="0"/>
              <a:t>Exam preparation</a:t>
            </a:r>
            <a:endParaRPr lang="en-GB" dirty="0"/>
          </a:p>
        </p:txBody>
      </p:sp>
      <p:sp>
        <p:nvSpPr>
          <p:cNvPr id="3" name="Subtitle 2"/>
          <p:cNvSpPr>
            <a:spLocks noGrp="1"/>
          </p:cNvSpPr>
          <p:nvPr>
            <p:ph type="subTitle" idx="1"/>
          </p:nvPr>
        </p:nvSpPr>
        <p:spPr>
          <a:xfrm>
            <a:off x="1364977" y="4869160"/>
            <a:ext cx="6400800" cy="1752600"/>
          </a:xfrm>
        </p:spPr>
        <p:txBody>
          <a:bodyPr/>
          <a:lstStyle/>
          <a:p>
            <a:r>
              <a:rPr lang="en-GB" dirty="0" smtClean="0">
                <a:solidFill>
                  <a:schemeClr val="tx1"/>
                </a:solidFill>
              </a:rPr>
              <a:t>Reading for Understanding, Analysis and Evaluation</a:t>
            </a:r>
            <a:endParaRPr lang="en-GB" dirty="0">
              <a:solidFill>
                <a:schemeClr val="tx1"/>
              </a:solidFill>
            </a:endParaRPr>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19872" y="2420888"/>
            <a:ext cx="2228850" cy="2057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958925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88640"/>
            <a:ext cx="8229600" cy="6408712"/>
          </a:xfrm>
        </p:spPr>
        <p:txBody>
          <a:bodyPr>
            <a:normAutofit fontScale="92500" lnSpcReduction="20000"/>
          </a:bodyPr>
          <a:lstStyle/>
          <a:p>
            <a:r>
              <a:rPr lang="en-GB" dirty="0" smtClean="0"/>
              <a:t>Answering questions using your own words</a:t>
            </a:r>
          </a:p>
          <a:p>
            <a:endParaRPr lang="en-GB" dirty="0"/>
          </a:p>
          <a:p>
            <a:r>
              <a:rPr lang="en-GB" dirty="0" smtClean="0"/>
              <a:t>Picking out and explaining why certain words have been used</a:t>
            </a:r>
          </a:p>
          <a:p>
            <a:endParaRPr lang="en-GB" dirty="0"/>
          </a:p>
          <a:p>
            <a:r>
              <a:rPr lang="en-GB" dirty="0" smtClean="0"/>
              <a:t>Explaining why sentence types are effective including linking</a:t>
            </a:r>
          </a:p>
          <a:p>
            <a:endParaRPr lang="en-GB" dirty="0"/>
          </a:p>
          <a:p>
            <a:r>
              <a:rPr lang="en-GB" dirty="0" smtClean="0"/>
              <a:t>Summarising points/ideas made by the writer</a:t>
            </a:r>
          </a:p>
          <a:p>
            <a:endParaRPr lang="en-GB" dirty="0"/>
          </a:p>
          <a:p>
            <a:r>
              <a:rPr lang="en-GB" dirty="0" smtClean="0">
                <a:solidFill>
                  <a:srgbClr val="FF0000"/>
                </a:solidFill>
              </a:rPr>
              <a:t>Explaining effective imagery and use of language</a:t>
            </a:r>
          </a:p>
          <a:p>
            <a:endParaRPr lang="en-GB" dirty="0" smtClean="0"/>
          </a:p>
          <a:p>
            <a:r>
              <a:rPr lang="en-GB" dirty="0" smtClean="0"/>
              <a:t>Identify and explain the tone/attitude of the writer</a:t>
            </a:r>
            <a:endParaRPr lang="en-GB"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56376" y="4370"/>
            <a:ext cx="9017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0233569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This week – Imagery (Language)</a:t>
            </a:r>
            <a:endParaRPr lang="en-GB" dirty="0"/>
          </a:p>
        </p:txBody>
      </p:sp>
      <p:sp>
        <p:nvSpPr>
          <p:cNvPr id="3" name="Content Placeholder 2"/>
          <p:cNvSpPr>
            <a:spLocks noGrp="1"/>
          </p:cNvSpPr>
          <p:nvPr>
            <p:ph idx="1"/>
          </p:nvPr>
        </p:nvSpPr>
        <p:spPr>
          <a:xfrm>
            <a:off x="457200" y="1700808"/>
            <a:ext cx="8229600" cy="4896544"/>
          </a:xfrm>
        </p:spPr>
        <p:txBody>
          <a:bodyPr>
            <a:normAutofit/>
          </a:bodyPr>
          <a:lstStyle/>
          <a:p>
            <a:pPr marL="0" indent="0">
              <a:buNone/>
            </a:pPr>
            <a:r>
              <a:rPr lang="en-GB" dirty="0" smtClean="0"/>
              <a:t>When given a question about imagery you could be asked to do the following:</a:t>
            </a:r>
          </a:p>
          <a:p>
            <a:pPr marL="0" indent="0">
              <a:buNone/>
            </a:pPr>
            <a:endParaRPr lang="en-GB" dirty="0"/>
          </a:p>
          <a:p>
            <a:r>
              <a:rPr lang="en-GB" dirty="0" smtClean="0"/>
              <a:t>Name the technique (simile, metaphor etc.), explain what it means and </a:t>
            </a:r>
            <a:r>
              <a:rPr lang="en-GB" dirty="0"/>
              <a:t>e</a:t>
            </a:r>
            <a:r>
              <a:rPr lang="en-GB" dirty="0" smtClean="0"/>
              <a:t>xplain why it’s effective</a:t>
            </a:r>
          </a:p>
          <a:p>
            <a:endParaRPr lang="en-GB" dirty="0"/>
          </a:p>
          <a:p>
            <a:r>
              <a:rPr lang="en-GB" dirty="0" smtClean="0"/>
              <a:t>You could be given the image and you have to explain what it means </a:t>
            </a:r>
            <a:r>
              <a:rPr lang="en-GB" b="1" dirty="0" smtClean="0"/>
              <a:t>AND</a:t>
            </a:r>
            <a:r>
              <a:rPr lang="en-GB" dirty="0" smtClean="0"/>
              <a:t> why it is effective</a:t>
            </a:r>
          </a:p>
          <a:p>
            <a:pPr marL="0" indent="0">
              <a:buNone/>
            </a:pPr>
            <a:endParaRPr lang="en-GB" dirty="0"/>
          </a:p>
          <a:p>
            <a:pPr marL="0" indent="0">
              <a:buNone/>
            </a:pPr>
            <a:endParaRPr lang="en-GB" dirty="0"/>
          </a:p>
          <a:p>
            <a:pPr marL="0" indent="0">
              <a:buNone/>
            </a:pPr>
            <a:endParaRPr lang="en-GB" dirty="0" smtClean="0"/>
          </a:p>
          <a:p>
            <a:endParaRPr lang="en-GB" dirty="0" smtClean="0"/>
          </a:p>
          <a:p>
            <a:pPr marL="0" indent="0">
              <a:buNone/>
            </a:pPr>
            <a:endParaRPr lang="en-GB"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77534" y="3645024"/>
            <a:ext cx="9017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000173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Task One: Copy down the definitions to add to your glossary/notes on close reading</a:t>
            </a:r>
            <a:endParaRPr lang="en-GB" sz="2800"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00392" y="1842112"/>
            <a:ext cx="9017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Content Placeholder 9"/>
          <p:cNvSpPr>
            <a:spLocks noGrp="1"/>
          </p:cNvSpPr>
          <p:nvPr>
            <p:ph idx="1"/>
          </p:nvPr>
        </p:nvSpPr>
        <p:spPr>
          <a:xfrm>
            <a:off x="457200" y="1600200"/>
            <a:ext cx="8229600" cy="4781128"/>
          </a:xfrm>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lgn="ctr">
              <a:buNone/>
            </a:pPr>
            <a:r>
              <a:rPr lang="en-GB" dirty="0" smtClean="0"/>
              <a:t>The sun is like a yellow football in the sky</a:t>
            </a:r>
          </a:p>
          <a:p>
            <a:pPr marL="0" indent="0" algn="ctr">
              <a:buNone/>
            </a:pPr>
            <a:r>
              <a:rPr lang="en-GB" dirty="0" smtClean="0"/>
              <a:t>Life is a roller coaster</a:t>
            </a:r>
          </a:p>
          <a:p>
            <a:pPr marL="0" indent="0" algn="ctr">
              <a:buNone/>
            </a:pPr>
            <a:r>
              <a:rPr lang="en-GB" dirty="0" smtClean="0"/>
              <a:t>The tall grass danced in the wind</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xmlns="" val="1507255517"/>
              </p:ext>
            </p:extLst>
          </p:nvPr>
        </p:nvGraphicFramePr>
        <p:xfrm>
          <a:off x="1403648" y="1948792"/>
          <a:ext cx="6096000" cy="19202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Simile</a:t>
                      </a:r>
                      <a:endParaRPr lang="en-GB" dirty="0"/>
                    </a:p>
                  </a:txBody>
                  <a:tcPr/>
                </a:tc>
                <a:tc>
                  <a:txBody>
                    <a:bodyPr/>
                    <a:lstStyle/>
                    <a:p>
                      <a:r>
                        <a:rPr lang="en-GB" dirty="0" smtClean="0"/>
                        <a:t>A comparison of two things using</a:t>
                      </a:r>
                      <a:r>
                        <a:rPr lang="en-GB" baseline="0" dirty="0" smtClean="0"/>
                        <a:t> the words LIKE or AS</a:t>
                      </a:r>
                      <a:endParaRPr lang="en-GB" dirty="0"/>
                    </a:p>
                  </a:txBody>
                  <a:tcPr/>
                </a:tc>
              </a:tr>
              <a:tr h="370840">
                <a:tc>
                  <a:txBody>
                    <a:bodyPr/>
                    <a:lstStyle/>
                    <a:p>
                      <a:r>
                        <a:rPr lang="en-GB" dirty="0" smtClean="0"/>
                        <a:t>Metaphor</a:t>
                      </a:r>
                      <a:endParaRPr lang="en-GB" dirty="0"/>
                    </a:p>
                  </a:txBody>
                  <a:tcPr/>
                </a:tc>
                <a:tc>
                  <a:txBody>
                    <a:bodyPr/>
                    <a:lstStyle/>
                    <a:p>
                      <a:r>
                        <a:rPr lang="en-GB" dirty="0" smtClean="0"/>
                        <a:t>Saying that one thing IS something else</a:t>
                      </a:r>
                      <a:endParaRPr lang="en-GB" dirty="0"/>
                    </a:p>
                  </a:txBody>
                  <a:tcPr/>
                </a:tc>
              </a:tr>
              <a:tr h="370840">
                <a:tc>
                  <a:txBody>
                    <a:bodyPr/>
                    <a:lstStyle/>
                    <a:p>
                      <a:r>
                        <a:rPr lang="en-GB" dirty="0" smtClean="0"/>
                        <a:t>Personification</a:t>
                      </a:r>
                      <a:endParaRPr lang="en-GB" dirty="0"/>
                    </a:p>
                  </a:txBody>
                  <a:tcPr/>
                </a:tc>
                <a:tc>
                  <a:txBody>
                    <a:bodyPr/>
                    <a:lstStyle/>
                    <a:p>
                      <a:r>
                        <a:rPr lang="en-GB" dirty="0" smtClean="0"/>
                        <a:t>Giving something</a:t>
                      </a:r>
                      <a:r>
                        <a:rPr lang="en-GB" baseline="0" dirty="0" smtClean="0"/>
                        <a:t> human qualities</a:t>
                      </a:r>
                      <a:endParaRPr lang="en-GB" dirty="0"/>
                    </a:p>
                  </a:txBody>
                  <a:tcPr/>
                </a:tc>
              </a:tr>
            </a:tbl>
          </a:graphicData>
        </a:graphic>
      </p:graphicFrame>
    </p:spTree>
    <p:extLst>
      <p:ext uri="{BB962C8B-B14F-4D97-AF65-F5344CB8AC3E}">
        <p14:creationId xmlns:p14="http://schemas.microsoft.com/office/powerpoint/2010/main" xmlns="" val="36918078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GB" sz="2800" b="1" dirty="0" smtClean="0"/>
              <a:t>Some other examples of language features </a:t>
            </a:r>
            <a:endParaRPr lang="en-GB" sz="2800" b="1" dirty="0"/>
          </a:p>
        </p:txBody>
      </p:sp>
      <p:sp>
        <p:nvSpPr>
          <p:cNvPr id="3" name="Content Placeholder 2"/>
          <p:cNvSpPr>
            <a:spLocks noGrp="1"/>
          </p:cNvSpPr>
          <p:nvPr>
            <p:ph idx="1"/>
          </p:nvPr>
        </p:nvSpPr>
        <p:spPr>
          <a:xfrm>
            <a:off x="457200" y="1196752"/>
            <a:ext cx="8229600" cy="5472608"/>
          </a:xfrm>
        </p:spPr>
        <p:txBody>
          <a:bodyPr>
            <a:normAutofit/>
          </a:bodyPr>
          <a:lstStyle/>
          <a:p>
            <a:pPr marL="0" indent="0">
              <a:buNone/>
            </a:pPr>
            <a:endParaRPr lang="en-GB" sz="2000" dirty="0" smtClean="0"/>
          </a:p>
          <a:p>
            <a:pPr marL="0" indent="0">
              <a:buNone/>
            </a:pPr>
            <a:endParaRPr lang="en-GB" dirty="0" smtClean="0"/>
          </a:p>
          <a:p>
            <a:pPr marL="0" indent="0">
              <a:buNone/>
            </a:pPr>
            <a:endParaRPr lang="en-GB" sz="2400" dirty="0" smtClean="0"/>
          </a:p>
          <a:p>
            <a:pPr marL="0" indent="0">
              <a:buNone/>
            </a:pPr>
            <a:endParaRPr lang="en-GB" sz="2400" dirty="0"/>
          </a:p>
          <a:p>
            <a:pPr marL="0" indent="0">
              <a:buNone/>
            </a:pPr>
            <a:endParaRPr lang="en-GB" sz="2400" dirty="0" smtClean="0"/>
          </a:p>
          <a:p>
            <a:pPr marL="0" indent="0">
              <a:buNone/>
            </a:pPr>
            <a:endParaRPr lang="en-GB" sz="2400" dirty="0" smtClean="0"/>
          </a:p>
          <a:p>
            <a:pPr marL="0" indent="0">
              <a:buNone/>
            </a:pPr>
            <a:endParaRPr lang="en-GB" sz="2400" dirty="0" smtClean="0"/>
          </a:p>
          <a:p>
            <a:pPr marL="0" indent="0">
              <a:buNone/>
            </a:pPr>
            <a:endParaRPr lang="en-GB" sz="2400" dirty="0"/>
          </a:p>
          <a:p>
            <a:pPr marL="0" indent="0">
              <a:buNone/>
            </a:pPr>
            <a:endParaRPr lang="en-GB" sz="2400" dirty="0" smtClean="0"/>
          </a:p>
          <a:p>
            <a:pPr marL="0" indent="0">
              <a:buNone/>
            </a:pPr>
            <a:r>
              <a:rPr lang="en-GB" sz="2400" dirty="0" smtClean="0"/>
              <a:t>Use all these definitions to identify examples of these techniques</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xmlns="" val="2341214177"/>
              </p:ext>
            </p:extLst>
          </p:nvPr>
        </p:nvGraphicFramePr>
        <p:xfrm>
          <a:off x="1524000" y="1397000"/>
          <a:ext cx="6096000" cy="33020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Alliteration</a:t>
                      </a:r>
                      <a:endParaRPr lang="en-GB" dirty="0"/>
                    </a:p>
                  </a:txBody>
                  <a:tcPr/>
                </a:tc>
                <a:tc>
                  <a:txBody>
                    <a:bodyPr/>
                    <a:lstStyle/>
                    <a:p>
                      <a:r>
                        <a:rPr lang="en-GB" dirty="0" smtClean="0"/>
                        <a:t>Repetition of consonants</a:t>
                      </a:r>
                      <a:r>
                        <a:rPr lang="en-GB" baseline="0" dirty="0" smtClean="0"/>
                        <a:t> at the start of several words</a:t>
                      </a:r>
                      <a:endParaRPr lang="en-GB" dirty="0"/>
                    </a:p>
                  </a:txBody>
                  <a:tcPr/>
                </a:tc>
              </a:tr>
              <a:tr h="370840">
                <a:tc>
                  <a:txBody>
                    <a:bodyPr/>
                    <a:lstStyle/>
                    <a:p>
                      <a:r>
                        <a:rPr lang="en-GB" dirty="0" smtClean="0"/>
                        <a:t>Onomatopoeia</a:t>
                      </a:r>
                      <a:endParaRPr lang="en-GB" dirty="0"/>
                    </a:p>
                  </a:txBody>
                  <a:tcPr/>
                </a:tc>
                <a:tc>
                  <a:txBody>
                    <a:bodyPr/>
                    <a:lstStyle/>
                    <a:p>
                      <a:r>
                        <a:rPr lang="en-GB" dirty="0" smtClean="0"/>
                        <a:t>Using a word to describe</a:t>
                      </a:r>
                      <a:r>
                        <a:rPr lang="en-GB" baseline="0" dirty="0" smtClean="0"/>
                        <a:t> a sound</a:t>
                      </a:r>
                      <a:endParaRPr lang="en-GB" dirty="0"/>
                    </a:p>
                  </a:txBody>
                  <a:tcPr/>
                </a:tc>
              </a:tr>
              <a:tr h="370840">
                <a:tc>
                  <a:txBody>
                    <a:bodyPr/>
                    <a:lstStyle/>
                    <a:p>
                      <a:r>
                        <a:rPr lang="en-GB" dirty="0" smtClean="0"/>
                        <a:t>Oxymoron</a:t>
                      </a:r>
                      <a:endParaRPr lang="en-GB" dirty="0"/>
                    </a:p>
                  </a:txBody>
                  <a:tcPr/>
                </a:tc>
                <a:tc>
                  <a:txBody>
                    <a:bodyPr/>
                    <a:lstStyle/>
                    <a:p>
                      <a:r>
                        <a:rPr lang="en-GB" dirty="0" smtClean="0"/>
                        <a:t>Contradictory terms placed side by side </a:t>
                      </a:r>
                      <a:endParaRPr lang="en-GB" dirty="0"/>
                    </a:p>
                  </a:txBody>
                  <a:tcPr/>
                </a:tc>
              </a:tr>
              <a:tr h="370840">
                <a:tc>
                  <a:txBody>
                    <a:bodyPr/>
                    <a:lstStyle/>
                    <a:p>
                      <a:r>
                        <a:rPr lang="en-GB" dirty="0" smtClean="0"/>
                        <a:t>Irony</a:t>
                      </a:r>
                      <a:endParaRPr lang="en-GB" dirty="0"/>
                    </a:p>
                  </a:txBody>
                  <a:tcPr/>
                </a:tc>
                <a:tc>
                  <a:txBody>
                    <a:bodyPr/>
                    <a:lstStyle/>
                    <a:p>
                      <a:r>
                        <a:rPr lang="en-GB" dirty="0" smtClean="0"/>
                        <a:t>Using words to show the opposite</a:t>
                      </a:r>
                      <a:r>
                        <a:rPr lang="en-GB" baseline="0" dirty="0" smtClean="0"/>
                        <a:t> of its literal meaning</a:t>
                      </a:r>
                      <a:endParaRPr lang="en-GB" dirty="0"/>
                    </a:p>
                  </a:txBody>
                  <a:tcPr/>
                </a:tc>
              </a:tr>
              <a:tr h="370840">
                <a:tc>
                  <a:txBody>
                    <a:bodyPr/>
                    <a:lstStyle/>
                    <a:p>
                      <a:r>
                        <a:rPr lang="en-GB" dirty="0" smtClean="0"/>
                        <a:t>Cliché</a:t>
                      </a:r>
                    </a:p>
                  </a:txBody>
                  <a:tcPr/>
                </a:tc>
                <a:tc>
                  <a:txBody>
                    <a:bodyPr/>
                    <a:lstStyle/>
                    <a:p>
                      <a:r>
                        <a:rPr lang="en-GB" dirty="0" smtClean="0"/>
                        <a:t>An over-used</a:t>
                      </a:r>
                      <a:r>
                        <a:rPr lang="en-GB" baseline="0" dirty="0" smtClean="0"/>
                        <a:t> expression</a:t>
                      </a:r>
                      <a:endParaRPr lang="en-GB" dirty="0"/>
                    </a:p>
                  </a:txBody>
                  <a:tcPr/>
                </a:tc>
              </a:tr>
              <a:tr h="370840">
                <a:tc>
                  <a:txBody>
                    <a:bodyPr/>
                    <a:lstStyle/>
                    <a:p>
                      <a:r>
                        <a:rPr lang="en-GB" dirty="0" smtClean="0"/>
                        <a:t>Hyperbole</a:t>
                      </a:r>
                    </a:p>
                  </a:txBody>
                  <a:tcPr/>
                </a:tc>
                <a:tc>
                  <a:txBody>
                    <a:bodyPr/>
                    <a:lstStyle/>
                    <a:p>
                      <a:r>
                        <a:rPr lang="en-GB" dirty="0" smtClean="0"/>
                        <a:t>An</a:t>
                      </a:r>
                      <a:r>
                        <a:rPr lang="en-GB" baseline="0" dirty="0" smtClean="0"/>
                        <a:t> </a:t>
                      </a:r>
                      <a:r>
                        <a:rPr lang="en-GB" dirty="0" smtClean="0"/>
                        <a:t>exaggeration</a:t>
                      </a:r>
                      <a:endParaRPr lang="en-GB" dirty="0"/>
                    </a:p>
                  </a:txBody>
                  <a:tcPr/>
                </a:tc>
              </a:tr>
            </a:tbl>
          </a:graphicData>
        </a:graphic>
      </p:graphicFrame>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56376" y="2132856"/>
            <a:ext cx="9017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80168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Task Two: Copy out the examples and write the name of the technique</a:t>
            </a:r>
            <a:endParaRPr lang="en-GB" dirty="0"/>
          </a:p>
        </p:txBody>
      </p:sp>
      <p:sp>
        <p:nvSpPr>
          <p:cNvPr id="3" name="Content Placeholder 2"/>
          <p:cNvSpPr>
            <a:spLocks noGrp="1"/>
          </p:cNvSpPr>
          <p:nvPr>
            <p:ph idx="1"/>
          </p:nvPr>
        </p:nvSpPr>
        <p:spPr>
          <a:xfrm>
            <a:off x="251520" y="1412776"/>
            <a:ext cx="8712968" cy="3672408"/>
          </a:xfrm>
        </p:spPr>
        <p:txBody>
          <a:bodyPr>
            <a:normAutofit/>
          </a:bodyPr>
          <a:lstStyle/>
          <a:p>
            <a:pPr marL="0" indent="0">
              <a:buNone/>
            </a:pPr>
            <a:endParaRPr lang="en-GB" sz="2800" dirty="0" smtClean="0"/>
          </a:p>
          <a:p>
            <a:pPr marL="0" indent="0">
              <a:buNone/>
            </a:pPr>
            <a:endParaRPr lang="en-GB" sz="2800" dirty="0" smtClean="0"/>
          </a:p>
          <a:p>
            <a:pPr marL="0" indent="0">
              <a:buNone/>
            </a:pPr>
            <a:endParaRPr lang="en-GB" sz="2800" dirty="0" smtClean="0"/>
          </a:p>
          <a:p>
            <a:pPr marL="0" indent="0">
              <a:buNone/>
            </a:pPr>
            <a:endParaRPr lang="en-GB" sz="2800" dirty="0"/>
          </a:p>
          <a:p>
            <a:pPr marL="0" indent="0">
              <a:buNone/>
            </a:pPr>
            <a:r>
              <a:rPr lang="en-GB" sz="2000" dirty="0" smtClean="0"/>
              <a:t>.</a:t>
            </a:r>
            <a:endParaRPr lang="en-GB" sz="2000" dirty="0"/>
          </a:p>
        </p:txBody>
      </p:sp>
      <p:sp>
        <p:nvSpPr>
          <p:cNvPr id="5" name="TextBox 4"/>
          <p:cNvSpPr txBox="1"/>
          <p:nvPr/>
        </p:nvSpPr>
        <p:spPr>
          <a:xfrm rot="20264942">
            <a:off x="181235" y="2146231"/>
            <a:ext cx="3240360" cy="646331"/>
          </a:xfrm>
          <a:prstGeom prst="rect">
            <a:avLst/>
          </a:prstGeom>
          <a:noFill/>
        </p:spPr>
        <p:txBody>
          <a:bodyPr wrap="square" rtlCol="0">
            <a:spAutoFit/>
          </a:bodyPr>
          <a:lstStyle/>
          <a:p>
            <a:r>
              <a:rPr lang="en-GB" dirty="0"/>
              <a:t>The popcorn leapt out of the bowl.</a:t>
            </a:r>
          </a:p>
        </p:txBody>
      </p:sp>
      <p:sp>
        <p:nvSpPr>
          <p:cNvPr id="6" name="TextBox 5"/>
          <p:cNvSpPr txBox="1"/>
          <p:nvPr/>
        </p:nvSpPr>
        <p:spPr>
          <a:xfrm rot="1149416">
            <a:off x="3379195" y="2284730"/>
            <a:ext cx="2880320" cy="369332"/>
          </a:xfrm>
          <a:prstGeom prst="rect">
            <a:avLst/>
          </a:prstGeom>
          <a:noFill/>
        </p:spPr>
        <p:txBody>
          <a:bodyPr wrap="square" rtlCol="0">
            <a:spAutoFit/>
          </a:bodyPr>
          <a:lstStyle/>
          <a:p>
            <a:r>
              <a:rPr lang="en-GB" dirty="0"/>
              <a:t>Rabbits Running Over Roses</a:t>
            </a:r>
          </a:p>
        </p:txBody>
      </p:sp>
      <p:sp>
        <p:nvSpPr>
          <p:cNvPr id="7" name="TextBox 6"/>
          <p:cNvSpPr txBox="1"/>
          <p:nvPr/>
        </p:nvSpPr>
        <p:spPr>
          <a:xfrm rot="20569710">
            <a:off x="5338365" y="2992644"/>
            <a:ext cx="3600400" cy="369332"/>
          </a:xfrm>
          <a:prstGeom prst="rect">
            <a:avLst/>
          </a:prstGeom>
          <a:noFill/>
        </p:spPr>
        <p:txBody>
          <a:bodyPr wrap="square" rtlCol="0">
            <a:spAutoFit/>
          </a:bodyPr>
          <a:lstStyle/>
          <a:p>
            <a:r>
              <a:rPr lang="en-GB" dirty="0"/>
              <a:t>'Click the button and take a picture'</a:t>
            </a:r>
          </a:p>
        </p:txBody>
      </p:sp>
      <p:sp>
        <p:nvSpPr>
          <p:cNvPr id="8" name="TextBox 7"/>
          <p:cNvSpPr txBox="1"/>
          <p:nvPr/>
        </p:nvSpPr>
        <p:spPr>
          <a:xfrm>
            <a:off x="2098606" y="2940200"/>
            <a:ext cx="2520280" cy="369332"/>
          </a:xfrm>
          <a:prstGeom prst="rect">
            <a:avLst/>
          </a:prstGeom>
          <a:noFill/>
        </p:spPr>
        <p:txBody>
          <a:bodyPr wrap="square" rtlCol="0">
            <a:spAutoFit/>
          </a:bodyPr>
          <a:lstStyle/>
          <a:p>
            <a:r>
              <a:rPr lang="en-GB" dirty="0"/>
              <a:t>Her home was a prison.</a:t>
            </a:r>
          </a:p>
        </p:txBody>
      </p:sp>
      <p:sp>
        <p:nvSpPr>
          <p:cNvPr id="9" name="TextBox 8"/>
          <p:cNvSpPr txBox="1"/>
          <p:nvPr/>
        </p:nvSpPr>
        <p:spPr>
          <a:xfrm rot="1721218">
            <a:off x="434612" y="4347630"/>
            <a:ext cx="2952328" cy="369332"/>
          </a:xfrm>
          <a:prstGeom prst="rect">
            <a:avLst/>
          </a:prstGeom>
          <a:noFill/>
        </p:spPr>
        <p:txBody>
          <a:bodyPr wrap="square" rtlCol="0">
            <a:spAutoFit/>
          </a:bodyPr>
          <a:lstStyle/>
          <a:p>
            <a:r>
              <a:rPr lang="en-GB" dirty="0"/>
              <a:t>My love is like a red, red rose</a:t>
            </a:r>
          </a:p>
        </p:txBody>
      </p:sp>
      <p:sp>
        <p:nvSpPr>
          <p:cNvPr id="10" name="Rectangle 9"/>
          <p:cNvSpPr/>
          <p:nvPr/>
        </p:nvSpPr>
        <p:spPr>
          <a:xfrm rot="870084">
            <a:off x="3352435" y="4347630"/>
            <a:ext cx="3299045" cy="369332"/>
          </a:xfrm>
          <a:prstGeom prst="rect">
            <a:avLst/>
          </a:prstGeom>
        </p:spPr>
        <p:txBody>
          <a:bodyPr wrap="none">
            <a:spAutoFit/>
          </a:bodyPr>
          <a:lstStyle/>
          <a:p>
            <a:r>
              <a:rPr lang="en-GB" dirty="0"/>
              <a:t>What goes around comes around</a:t>
            </a:r>
          </a:p>
        </p:txBody>
      </p:sp>
      <p:sp>
        <p:nvSpPr>
          <p:cNvPr id="11" name="TextBox 10"/>
          <p:cNvSpPr txBox="1"/>
          <p:nvPr/>
        </p:nvSpPr>
        <p:spPr>
          <a:xfrm rot="21089848">
            <a:off x="5409629" y="5495518"/>
            <a:ext cx="2676476" cy="646331"/>
          </a:xfrm>
          <a:prstGeom prst="rect">
            <a:avLst/>
          </a:prstGeom>
          <a:noFill/>
        </p:spPr>
        <p:txBody>
          <a:bodyPr wrap="square" rtlCol="0">
            <a:spAutoFit/>
          </a:bodyPr>
          <a:lstStyle/>
          <a:p>
            <a:r>
              <a:rPr lang="en-GB" dirty="0"/>
              <a:t>“I’ve told you a million times”</a:t>
            </a:r>
          </a:p>
        </p:txBody>
      </p:sp>
      <p:sp>
        <p:nvSpPr>
          <p:cNvPr id="12" name="TextBox 11"/>
          <p:cNvSpPr txBox="1"/>
          <p:nvPr/>
        </p:nvSpPr>
        <p:spPr>
          <a:xfrm>
            <a:off x="1259632" y="5818683"/>
            <a:ext cx="2736304" cy="646331"/>
          </a:xfrm>
          <a:prstGeom prst="rect">
            <a:avLst/>
          </a:prstGeom>
          <a:noFill/>
        </p:spPr>
        <p:txBody>
          <a:bodyPr wrap="square" rtlCol="0">
            <a:spAutoFit/>
          </a:bodyPr>
          <a:lstStyle/>
          <a:p>
            <a:r>
              <a:rPr lang="en-GB" dirty="0" smtClean="0"/>
              <a:t>Britain’s biggest dog was called Tiny</a:t>
            </a:r>
            <a:endParaRPr lang="en-GB" dirty="0"/>
          </a:p>
        </p:txBody>
      </p:sp>
    </p:spTree>
    <p:extLst>
      <p:ext uri="{BB962C8B-B14F-4D97-AF65-F5344CB8AC3E}">
        <p14:creationId xmlns:p14="http://schemas.microsoft.com/office/powerpoint/2010/main" xmlns="" val="983270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After naming the techniques you need to go on to explain why it’s effective.</a:t>
            </a:r>
            <a:endParaRPr lang="en-GB" sz="2800" dirty="0"/>
          </a:p>
        </p:txBody>
      </p:sp>
      <p:sp>
        <p:nvSpPr>
          <p:cNvPr id="3" name="Content Placeholder 2"/>
          <p:cNvSpPr>
            <a:spLocks noGrp="1"/>
          </p:cNvSpPr>
          <p:nvPr>
            <p:ph idx="1"/>
          </p:nvPr>
        </p:nvSpPr>
        <p:spPr>
          <a:xfrm>
            <a:off x="457200" y="1600200"/>
            <a:ext cx="8229600" cy="4997152"/>
          </a:xfrm>
        </p:spPr>
        <p:txBody>
          <a:bodyPr>
            <a:normAutofit/>
          </a:bodyPr>
          <a:lstStyle/>
          <a:p>
            <a:pPr marL="0" indent="0">
              <a:buNone/>
            </a:pPr>
            <a:r>
              <a:rPr lang="en-GB" sz="2800" dirty="0" smtClean="0"/>
              <a:t>The fact that it’s been put in a question means that it’s obviously effective…but the examiner wants to know WHY!</a:t>
            </a:r>
          </a:p>
          <a:p>
            <a:pPr marL="0" indent="0">
              <a:buNone/>
            </a:pPr>
            <a:endParaRPr lang="en-GB" sz="2800" dirty="0"/>
          </a:p>
          <a:p>
            <a:pPr marL="0" indent="0">
              <a:buNone/>
            </a:pPr>
            <a:r>
              <a:rPr lang="en-GB" sz="2800" dirty="0" smtClean="0"/>
              <a:t>Read the following extract and explain why the simile is effective.</a:t>
            </a:r>
          </a:p>
          <a:p>
            <a:pPr marL="0" indent="0">
              <a:buNone/>
            </a:pPr>
            <a:endParaRPr lang="en-GB" sz="2800" dirty="0"/>
          </a:p>
          <a:p>
            <a:pPr marL="0" indent="0">
              <a:buNone/>
            </a:pPr>
            <a:r>
              <a:rPr lang="en-GB" sz="2800" dirty="0" smtClean="0"/>
              <a:t>You should first of all explain WHAT it means before going on to say WHY it’s effective</a:t>
            </a:r>
          </a:p>
          <a:p>
            <a:pPr marL="0" indent="0">
              <a:buNone/>
            </a:pPr>
            <a:endParaRPr lang="en-GB" sz="2800" dirty="0" smtClean="0"/>
          </a:p>
          <a:p>
            <a:pPr marL="0" indent="0">
              <a:buNone/>
            </a:pPr>
            <a:endParaRPr lang="en-GB" sz="2800" dirty="0" smtClean="0"/>
          </a:p>
        </p:txBody>
      </p:sp>
    </p:spTree>
    <p:extLst>
      <p:ext uri="{BB962C8B-B14F-4D97-AF65-F5344CB8AC3E}">
        <p14:creationId xmlns:p14="http://schemas.microsoft.com/office/powerpoint/2010/main" xmlns="" val="1435579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260648"/>
            <a:ext cx="8229600" cy="5865515"/>
          </a:xfrm>
        </p:spPr>
        <p:txBody>
          <a:bodyPr>
            <a:normAutofit/>
          </a:bodyPr>
          <a:lstStyle/>
          <a:p>
            <a:pPr marL="0" indent="0">
              <a:buNone/>
            </a:pPr>
            <a:r>
              <a:rPr lang="en-GB" sz="2400" i="1" dirty="0" smtClean="0"/>
              <a:t>It was easy standing here to recall the bustle of business life.  It came to him how much he wanted it, that activity.  It was more than just something you did to make money: it was the only life he knew and he was missing out on it, </a:t>
            </a:r>
            <a:r>
              <a:rPr lang="en-GB" sz="2400" i="1" dirty="0" smtClean="0">
                <a:solidFill>
                  <a:srgbClr val="FF0000"/>
                </a:solidFill>
              </a:rPr>
              <a:t>standing on the side-lines like a face in the crowd at a football game.</a:t>
            </a:r>
          </a:p>
          <a:p>
            <a:pPr marL="0" indent="0">
              <a:buNone/>
            </a:pPr>
            <a:endParaRPr lang="en-GB" sz="2400" i="1" dirty="0">
              <a:solidFill>
                <a:srgbClr val="FF0000"/>
              </a:solidFill>
            </a:endParaRPr>
          </a:p>
          <a:p>
            <a:pPr marL="0" indent="0">
              <a:buNone/>
            </a:pPr>
            <a:endParaRPr lang="en-GB" sz="2400" i="1" dirty="0" smtClean="0">
              <a:solidFill>
                <a:srgbClr val="FF0000"/>
              </a:solidFill>
            </a:endParaRPr>
          </a:p>
          <a:p>
            <a:pPr marL="0" indent="0">
              <a:buNone/>
            </a:pPr>
            <a:endParaRPr lang="en-GB" sz="2400" i="1" dirty="0">
              <a:solidFill>
                <a:srgbClr val="FF0000"/>
              </a:solidFill>
            </a:endParaRPr>
          </a:p>
          <a:p>
            <a:pPr marL="0" indent="0">
              <a:buNone/>
            </a:pPr>
            <a:endParaRPr lang="en-GB" sz="2400" i="1" dirty="0" smtClean="0">
              <a:solidFill>
                <a:srgbClr val="FF0000"/>
              </a:solidFill>
            </a:endParaRPr>
          </a:p>
          <a:p>
            <a:pPr marL="457200" indent="-457200">
              <a:buFont typeface="+mj-lt"/>
              <a:buAutoNum type="arabicPeriod"/>
            </a:pPr>
            <a:r>
              <a:rPr lang="en-GB" sz="2400" i="1" dirty="0" smtClean="0"/>
              <a:t>What is the technique?</a:t>
            </a:r>
          </a:p>
          <a:p>
            <a:pPr marL="457200" indent="-457200">
              <a:buFont typeface="+mj-lt"/>
              <a:buAutoNum type="arabicPeriod"/>
            </a:pPr>
            <a:r>
              <a:rPr lang="en-GB" sz="2400" i="1" dirty="0" smtClean="0"/>
              <a:t>What does it mean?</a:t>
            </a:r>
          </a:p>
          <a:p>
            <a:pPr marL="457200" indent="-457200">
              <a:buFont typeface="+mj-lt"/>
              <a:buAutoNum type="arabicPeriod"/>
            </a:pPr>
            <a:r>
              <a:rPr lang="en-GB" sz="2400" i="1" dirty="0" smtClean="0"/>
              <a:t>Why is it effective? </a:t>
            </a:r>
            <a:endParaRPr lang="en-GB" sz="2400" i="1" dirty="0"/>
          </a:p>
        </p:txBody>
      </p:sp>
      <p:sp>
        <p:nvSpPr>
          <p:cNvPr id="5" name="TextBox 4"/>
          <p:cNvSpPr txBox="1"/>
          <p:nvPr/>
        </p:nvSpPr>
        <p:spPr>
          <a:xfrm>
            <a:off x="489960" y="3068960"/>
            <a:ext cx="748883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smtClean="0"/>
              <a:t>Identify and explain this image.  Comment on the effectiveness of this image.</a:t>
            </a:r>
            <a:endParaRPr lang="en-GB" dirty="0"/>
          </a:p>
        </p:txBody>
      </p:sp>
    </p:spTree>
    <p:extLst>
      <p:ext uri="{BB962C8B-B14F-4D97-AF65-F5344CB8AC3E}">
        <p14:creationId xmlns:p14="http://schemas.microsoft.com/office/powerpoint/2010/main" xmlns="" val="2164907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466</Words>
  <Application>Microsoft Office PowerPoint</Application>
  <PresentationFormat>On-screen Show (4:3)</PresentationFormat>
  <Paragraphs>90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National 5 Exam preparation</vt:lpstr>
      <vt:lpstr>Slide 2</vt:lpstr>
      <vt:lpstr>This week – Imagery (Language)</vt:lpstr>
      <vt:lpstr>Task One: Copy down the definitions to add to your glossary/notes on close reading</vt:lpstr>
      <vt:lpstr>Some other examples of language features </vt:lpstr>
      <vt:lpstr>Task Two: Copy out the examples and write the name of the technique</vt:lpstr>
      <vt:lpstr>After naming the techniques you need to go on to explain why it’s effective.</vt:lpstr>
      <vt:lpstr>Slide 8</vt:lpstr>
    </vt:vector>
  </TitlesOfParts>
  <Company>East Lothian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5 Exam preparation</dc:title>
  <dc:creator>Windows User</dc:creator>
  <cp:lastModifiedBy>mccolk25</cp:lastModifiedBy>
  <cp:revision>18</cp:revision>
  <dcterms:created xsi:type="dcterms:W3CDTF">2013-11-20T15:36:58Z</dcterms:created>
  <dcterms:modified xsi:type="dcterms:W3CDTF">2015-04-01T09:14:15Z</dcterms:modified>
</cp:coreProperties>
</file>