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9" r:id="rId3"/>
    <p:sldId id="260" r:id="rId4"/>
    <p:sldId id="262" r:id="rId5"/>
    <p:sldId id="263" r:id="rId6"/>
    <p:sldId id="264" r:id="rId7"/>
    <p:sldId id="265" r:id="rId8"/>
    <p:sldId id="266" r:id="rId9"/>
    <p:sldId id="267"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7" d="100"/>
          <a:sy n="107" d="100"/>
        </p:scale>
        <p:origin x="-72" y="-72"/>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2F54380-8517-4602-9752-85F7C7E7300F}" type="datetimeFigureOut">
              <a:rPr lang="en-GB" smtClean="0"/>
              <a:pPr/>
              <a:t>22/04/2015</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5F97BE9-EE16-4AC9-B65A-DB4D1B6D036D}" type="slidenum">
              <a:rPr lang="en-GB" smtClean="0"/>
              <a:pPr/>
              <a:t>‹#›</a:t>
            </a:fld>
            <a:endParaRPr lang="en-GB"/>
          </a:p>
        </p:txBody>
      </p:sp>
    </p:spTree>
    <p:extLst>
      <p:ext uri="{BB962C8B-B14F-4D97-AF65-F5344CB8AC3E}">
        <p14:creationId xmlns:p14="http://schemas.microsoft.com/office/powerpoint/2010/main" xmlns="" val="1891737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5F97BE9-EE16-4AC9-B65A-DB4D1B6D036D}" type="slidenum">
              <a:rPr lang="en-GB" smtClean="0"/>
              <a:pPr/>
              <a:t>5</a:t>
            </a:fld>
            <a:endParaRPr lang="en-GB"/>
          </a:p>
        </p:txBody>
      </p:sp>
    </p:spTree>
    <p:extLst>
      <p:ext uri="{BB962C8B-B14F-4D97-AF65-F5344CB8AC3E}">
        <p14:creationId xmlns:p14="http://schemas.microsoft.com/office/powerpoint/2010/main" xmlns="" val="26933466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5F97BE9-EE16-4AC9-B65A-DB4D1B6D036D}" type="slidenum">
              <a:rPr lang="en-GB" smtClean="0"/>
              <a:pPr/>
              <a:t>8</a:t>
            </a:fld>
            <a:endParaRPr lang="en-GB"/>
          </a:p>
        </p:txBody>
      </p:sp>
    </p:spTree>
    <p:extLst>
      <p:ext uri="{BB962C8B-B14F-4D97-AF65-F5344CB8AC3E}">
        <p14:creationId xmlns:p14="http://schemas.microsoft.com/office/powerpoint/2010/main" xmlns="" val="31337416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9D5793CC-2C46-4AB3-ADAF-32F5668379A9}" type="datetimeFigureOut">
              <a:rPr lang="en-GB" smtClean="0"/>
              <a:pPr/>
              <a:t>22/04/2015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4372793-98F0-408A-9808-645F10193A4E}" type="slidenum">
              <a:rPr lang="en-GB" smtClean="0"/>
              <a:pPr/>
              <a:t>‹#›</a:t>
            </a:fld>
            <a:endParaRPr lang="en-GB"/>
          </a:p>
        </p:txBody>
      </p:sp>
    </p:spTree>
    <p:extLst>
      <p:ext uri="{BB962C8B-B14F-4D97-AF65-F5344CB8AC3E}">
        <p14:creationId xmlns:p14="http://schemas.microsoft.com/office/powerpoint/2010/main" xmlns="" val="32403657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D5793CC-2C46-4AB3-ADAF-32F5668379A9}" type="datetimeFigureOut">
              <a:rPr lang="en-GB" smtClean="0"/>
              <a:pPr/>
              <a:t>22/04/2015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4372793-98F0-408A-9808-645F10193A4E}" type="slidenum">
              <a:rPr lang="en-GB" smtClean="0"/>
              <a:pPr/>
              <a:t>‹#›</a:t>
            </a:fld>
            <a:endParaRPr lang="en-GB"/>
          </a:p>
        </p:txBody>
      </p:sp>
    </p:spTree>
    <p:extLst>
      <p:ext uri="{BB962C8B-B14F-4D97-AF65-F5344CB8AC3E}">
        <p14:creationId xmlns:p14="http://schemas.microsoft.com/office/powerpoint/2010/main" xmlns="" val="3578106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D5793CC-2C46-4AB3-ADAF-32F5668379A9}" type="datetimeFigureOut">
              <a:rPr lang="en-GB" smtClean="0"/>
              <a:pPr/>
              <a:t>22/04/2015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4372793-98F0-408A-9808-645F10193A4E}" type="slidenum">
              <a:rPr lang="en-GB" smtClean="0"/>
              <a:pPr/>
              <a:t>‹#›</a:t>
            </a:fld>
            <a:endParaRPr lang="en-GB"/>
          </a:p>
        </p:txBody>
      </p:sp>
    </p:spTree>
    <p:extLst>
      <p:ext uri="{BB962C8B-B14F-4D97-AF65-F5344CB8AC3E}">
        <p14:creationId xmlns:p14="http://schemas.microsoft.com/office/powerpoint/2010/main" xmlns="" val="16385392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D5793CC-2C46-4AB3-ADAF-32F5668379A9}" type="datetimeFigureOut">
              <a:rPr lang="en-GB" smtClean="0"/>
              <a:pPr/>
              <a:t>22/04/2015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4372793-98F0-408A-9808-645F10193A4E}" type="slidenum">
              <a:rPr lang="en-GB" smtClean="0"/>
              <a:pPr/>
              <a:t>‹#›</a:t>
            </a:fld>
            <a:endParaRPr lang="en-GB"/>
          </a:p>
        </p:txBody>
      </p:sp>
    </p:spTree>
    <p:extLst>
      <p:ext uri="{BB962C8B-B14F-4D97-AF65-F5344CB8AC3E}">
        <p14:creationId xmlns:p14="http://schemas.microsoft.com/office/powerpoint/2010/main" xmlns="" val="39478662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D5793CC-2C46-4AB3-ADAF-32F5668379A9}" type="datetimeFigureOut">
              <a:rPr lang="en-GB" smtClean="0"/>
              <a:pPr/>
              <a:t>22/04/2015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4372793-98F0-408A-9808-645F10193A4E}" type="slidenum">
              <a:rPr lang="en-GB" smtClean="0"/>
              <a:pPr/>
              <a:t>‹#›</a:t>
            </a:fld>
            <a:endParaRPr lang="en-GB"/>
          </a:p>
        </p:txBody>
      </p:sp>
    </p:spTree>
    <p:extLst>
      <p:ext uri="{BB962C8B-B14F-4D97-AF65-F5344CB8AC3E}">
        <p14:creationId xmlns:p14="http://schemas.microsoft.com/office/powerpoint/2010/main" xmlns="" val="3548257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9D5793CC-2C46-4AB3-ADAF-32F5668379A9}" type="datetimeFigureOut">
              <a:rPr lang="en-GB" smtClean="0"/>
              <a:pPr/>
              <a:t>22/04/2015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4372793-98F0-408A-9808-645F10193A4E}" type="slidenum">
              <a:rPr lang="en-GB" smtClean="0"/>
              <a:pPr/>
              <a:t>‹#›</a:t>
            </a:fld>
            <a:endParaRPr lang="en-GB"/>
          </a:p>
        </p:txBody>
      </p:sp>
    </p:spTree>
    <p:extLst>
      <p:ext uri="{BB962C8B-B14F-4D97-AF65-F5344CB8AC3E}">
        <p14:creationId xmlns:p14="http://schemas.microsoft.com/office/powerpoint/2010/main" xmlns="" val="9750245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9D5793CC-2C46-4AB3-ADAF-32F5668379A9}" type="datetimeFigureOut">
              <a:rPr lang="en-GB" smtClean="0"/>
              <a:pPr/>
              <a:t>22/04/2015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4372793-98F0-408A-9808-645F10193A4E}" type="slidenum">
              <a:rPr lang="en-GB" smtClean="0"/>
              <a:pPr/>
              <a:t>‹#›</a:t>
            </a:fld>
            <a:endParaRPr lang="en-GB"/>
          </a:p>
        </p:txBody>
      </p:sp>
    </p:spTree>
    <p:extLst>
      <p:ext uri="{BB962C8B-B14F-4D97-AF65-F5344CB8AC3E}">
        <p14:creationId xmlns:p14="http://schemas.microsoft.com/office/powerpoint/2010/main" xmlns="" val="2340252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9D5793CC-2C46-4AB3-ADAF-32F5668379A9}" type="datetimeFigureOut">
              <a:rPr lang="en-GB" smtClean="0"/>
              <a:pPr/>
              <a:t>22/04/2015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4372793-98F0-408A-9808-645F10193A4E}" type="slidenum">
              <a:rPr lang="en-GB" smtClean="0"/>
              <a:pPr/>
              <a:t>‹#›</a:t>
            </a:fld>
            <a:endParaRPr lang="en-GB"/>
          </a:p>
        </p:txBody>
      </p:sp>
    </p:spTree>
    <p:extLst>
      <p:ext uri="{BB962C8B-B14F-4D97-AF65-F5344CB8AC3E}">
        <p14:creationId xmlns:p14="http://schemas.microsoft.com/office/powerpoint/2010/main" xmlns="" val="21119526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5793CC-2C46-4AB3-ADAF-32F5668379A9}" type="datetimeFigureOut">
              <a:rPr lang="en-GB" smtClean="0"/>
              <a:pPr/>
              <a:t>22/04/2015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4372793-98F0-408A-9808-645F10193A4E}" type="slidenum">
              <a:rPr lang="en-GB" smtClean="0"/>
              <a:pPr/>
              <a:t>‹#›</a:t>
            </a:fld>
            <a:endParaRPr lang="en-GB"/>
          </a:p>
        </p:txBody>
      </p:sp>
    </p:spTree>
    <p:extLst>
      <p:ext uri="{BB962C8B-B14F-4D97-AF65-F5344CB8AC3E}">
        <p14:creationId xmlns:p14="http://schemas.microsoft.com/office/powerpoint/2010/main" xmlns="" val="13141058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5793CC-2C46-4AB3-ADAF-32F5668379A9}" type="datetimeFigureOut">
              <a:rPr lang="en-GB" smtClean="0"/>
              <a:pPr/>
              <a:t>22/04/2015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4372793-98F0-408A-9808-645F10193A4E}" type="slidenum">
              <a:rPr lang="en-GB" smtClean="0"/>
              <a:pPr/>
              <a:t>‹#›</a:t>
            </a:fld>
            <a:endParaRPr lang="en-GB"/>
          </a:p>
        </p:txBody>
      </p:sp>
    </p:spTree>
    <p:extLst>
      <p:ext uri="{BB962C8B-B14F-4D97-AF65-F5344CB8AC3E}">
        <p14:creationId xmlns:p14="http://schemas.microsoft.com/office/powerpoint/2010/main" xmlns="" val="39514276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5793CC-2C46-4AB3-ADAF-32F5668379A9}" type="datetimeFigureOut">
              <a:rPr lang="en-GB" smtClean="0"/>
              <a:pPr/>
              <a:t>22/04/2015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4372793-98F0-408A-9808-645F10193A4E}" type="slidenum">
              <a:rPr lang="en-GB" smtClean="0"/>
              <a:pPr/>
              <a:t>‹#›</a:t>
            </a:fld>
            <a:endParaRPr lang="en-GB"/>
          </a:p>
        </p:txBody>
      </p:sp>
    </p:spTree>
    <p:extLst>
      <p:ext uri="{BB962C8B-B14F-4D97-AF65-F5344CB8AC3E}">
        <p14:creationId xmlns:p14="http://schemas.microsoft.com/office/powerpoint/2010/main" xmlns="" val="6905603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5793CC-2C46-4AB3-ADAF-32F5668379A9}" type="datetimeFigureOut">
              <a:rPr lang="en-GB" smtClean="0"/>
              <a:pPr/>
              <a:t>22/04/2015</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372793-98F0-408A-9808-645F10193A4E}" type="slidenum">
              <a:rPr lang="en-GB" smtClean="0"/>
              <a:pPr/>
              <a:t>‹#›</a:t>
            </a:fld>
            <a:endParaRPr lang="en-GB"/>
          </a:p>
        </p:txBody>
      </p:sp>
    </p:spTree>
    <p:extLst>
      <p:ext uri="{BB962C8B-B14F-4D97-AF65-F5344CB8AC3E}">
        <p14:creationId xmlns:p14="http://schemas.microsoft.com/office/powerpoint/2010/main" xmlns="" val="22538272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764704"/>
            <a:ext cx="7772400" cy="1470025"/>
          </a:xfrm>
        </p:spPr>
        <p:txBody>
          <a:bodyPr/>
          <a:lstStyle/>
          <a:p>
            <a:r>
              <a:rPr lang="en-GB" dirty="0" smtClean="0"/>
              <a:t>National 5</a:t>
            </a:r>
            <a:br>
              <a:rPr lang="en-GB" dirty="0" smtClean="0"/>
            </a:br>
            <a:r>
              <a:rPr lang="en-GB" dirty="0" smtClean="0"/>
              <a:t>Exam preparation</a:t>
            </a:r>
            <a:endParaRPr lang="en-GB" dirty="0"/>
          </a:p>
        </p:txBody>
      </p:sp>
      <p:sp>
        <p:nvSpPr>
          <p:cNvPr id="3" name="Subtitle 2"/>
          <p:cNvSpPr>
            <a:spLocks noGrp="1"/>
          </p:cNvSpPr>
          <p:nvPr>
            <p:ph type="subTitle" idx="1"/>
          </p:nvPr>
        </p:nvSpPr>
        <p:spPr>
          <a:xfrm>
            <a:off x="1364977" y="4869160"/>
            <a:ext cx="6400800" cy="1752600"/>
          </a:xfrm>
        </p:spPr>
        <p:txBody>
          <a:bodyPr/>
          <a:lstStyle/>
          <a:p>
            <a:r>
              <a:rPr lang="en-GB" dirty="0" smtClean="0">
                <a:solidFill>
                  <a:schemeClr val="tx1"/>
                </a:solidFill>
              </a:rPr>
              <a:t>Reading for Understanding, Analysis and Evaluation</a:t>
            </a:r>
            <a:endParaRPr lang="en-GB" dirty="0">
              <a:solidFill>
                <a:schemeClr val="tx1"/>
              </a:solidFill>
            </a:endParaRPr>
          </a:p>
        </p:txBody>
      </p:sp>
      <p:pic>
        <p:nvPicPr>
          <p:cNvPr id="1027" name="Picture 3"/>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419872" y="2420888"/>
            <a:ext cx="2228850" cy="20574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19589258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a:xfrm>
            <a:off x="457200" y="188640"/>
            <a:ext cx="8229600" cy="6408712"/>
          </a:xfrm>
        </p:spPr>
        <p:txBody>
          <a:bodyPr>
            <a:normAutofit fontScale="92500" lnSpcReduction="20000"/>
          </a:bodyPr>
          <a:lstStyle/>
          <a:p>
            <a:r>
              <a:rPr lang="en-GB" dirty="0" smtClean="0"/>
              <a:t>Answering questions using your own words</a:t>
            </a:r>
          </a:p>
          <a:p>
            <a:endParaRPr lang="en-GB" dirty="0"/>
          </a:p>
          <a:p>
            <a:r>
              <a:rPr lang="en-GB" dirty="0" smtClean="0"/>
              <a:t>Picking out and explaining why certain words have been used</a:t>
            </a:r>
          </a:p>
          <a:p>
            <a:endParaRPr lang="en-GB" dirty="0"/>
          </a:p>
          <a:p>
            <a:r>
              <a:rPr lang="en-GB" dirty="0" smtClean="0"/>
              <a:t>Explaining why sentence types are effective including linking</a:t>
            </a:r>
          </a:p>
          <a:p>
            <a:endParaRPr lang="en-GB" dirty="0"/>
          </a:p>
          <a:p>
            <a:r>
              <a:rPr lang="en-GB" dirty="0" smtClean="0"/>
              <a:t>Summarising points/ideas made by the writer</a:t>
            </a:r>
          </a:p>
          <a:p>
            <a:endParaRPr lang="en-GB" dirty="0"/>
          </a:p>
          <a:p>
            <a:r>
              <a:rPr lang="en-GB" dirty="0" smtClean="0"/>
              <a:t>Explaining effective imagery and use of language</a:t>
            </a:r>
          </a:p>
          <a:p>
            <a:endParaRPr lang="en-GB" dirty="0" smtClean="0"/>
          </a:p>
          <a:p>
            <a:r>
              <a:rPr lang="en-GB" dirty="0" smtClean="0">
                <a:solidFill>
                  <a:srgbClr val="FF0000"/>
                </a:solidFill>
              </a:rPr>
              <a:t>Identify and explain the tone/attitude of the writer</a:t>
            </a:r>
            <a:endParaRPr lang="en-GB" dirty="0">
              <a:solidFill>
                <a:srgbClr val="FF0000"/>
              </a:solidFill>
            </a:endParaRPr>
          </a:p>
        </p:txBody>
      </p:sp>
      <p:pic>
        <p:nvPicPr>
          <p:cNvPr id="4098"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956376" y="4370"/>
            <a:ext cx="901700" cy="1066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20233569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This week – Tone/attitude</a:t>
            </a:r>
            <a:endParaRPr lang="en-GB" dirty="0"/>
          </a:p>
        </p:txBody>
      </p:sp>
      <p:sp>
        <p:nvSpPr>
          <p:cNvPr id="3" name="Content Placeholder 2"/>
          <p:cNvSpPr>
            <a:spLocks noGrp="1"/>
          </p:cNvSpPr>
          <p:nvPr>
            <p:ph idx="1"/>
          </p:nvPr>
        </p:nvSpPr>
        <p:spPr>
          <a:xfrm>
            <a:off x="457200" y="1700808"/>
            <a:ext cx="8229600" cy="4896544"/>
          </a:xfrm>
        </p:spPr>
        <p:txBody>
          <a:bodyPr>
            <a:normAutofit fontScale="92500"/>
          </a:bodyPr>
          <a:lstStyle/>
          <a:p>
            <a:pPr marL="0" indent="0">
              <a:buNone/>
            </a:pPr>
            <a:r>
              <a:rPr lang="en-GB" sz="2800" dirty="0" smtClean="0"/>
              <a:t>Tone is the author’s attitude towards the topic he/she is discussing in the passage.</a:t>
            </a:r>
          </a:p>
          <a:p>
            <a:pPr marL="0" indent="0">
              <a:buNone/>
            </a:pPr>
            <a:r>
              <a:rPr lang="en-GB" sz="2800" dirty="0" smtClean="0"/>
              <a:t>The attitude is reflected through the words and details he/she uses.</a:t>
            </a:r>
          </a:p>
          <a:p>
            <a:pPr marL="0" indent="0">
              <a:buNone/>
            </a:pPr>
            <a:endParaRPr lang="en-GB" sz="2800" dirty="0" smtClean="0"/>
          </a:p>
          <a:p>
            <a:pPr marL="0" indent="0">
              <a:buNone/>
            </a:pPr>
            <a:r>
              <a:rPr lang="en-GB" sz="2800" dirty="0" smtClean="0"/>
              <a:t>When answering a question on tone you may be asked to:</a:t>
            </a:r>
          </a:p>
          <a:p>
            <a:pPr marL="0" indent="0">
              <a:buNone/>
            </a:pPr>
            <a:endParaRPr lang="en-GB" sz="2800" dirty="0"/>
          </a:p>
          <a:p>
            <a:pPr>
              <a:buFont typeface="Wingdings" panose="05000000000000000000" pitchFamily="2" charset="2"/>
              <a:buChar char="q"/>
            </a:pPr>
            <a:r>
              <a:rPr lang="en-GB" sz="2800" dirty="0" smtClean="0"/>
              <a:t>Identify the tone the writer is using and explain how it is shown</a:t>
            </a:r>
            <a:endParaRPr lang="en-GB" sz="2800" dirty="0"/>
          </a:p>
          <a:p>
            <a:pPr lvl="1">
              <a:buFont typeface="Wingdings" panose="05000000000000000000" pitchFamily="2" charset="2"/>
              <a:buChar char="q"/>
            </a:pPr>
            <a:r>
              <a:rPr lang="en-GB" sz="2000" dirty="0" smtClean="0"/>
              <a:t>Write the tone (e.g. </a:t>
            </a:r>
            <a:r>
              <a:rPr lang="en-GB" sz="2000" i="1" dirty="0" smtClean="0"/>
              <a:t>sarcastic</a:t>
            </a:r>
            <a:r>
              <a:rPr lang="en-GB" sz="2000" dirty="0" smtClean="0"/>
              <a:t>) and then write what words show this (quote)</a:t>
            </a:r>
          </a:p>
          <a:p>
            <a:pPr marL="457200" lvl="1" indent="0">
              <a:buNone/>
            </a:pPr>
            <a:endParaRPr lang="en-GB" sz="2400" dirty="0" smtClean="0"/>
          </a:p>
          <a:p>
            <a:pPr>
              <a:buFont typeface="Wingdings" panose="05000000000000000000" pitchFamily="2" charset="2"/>
              <a:buChar char="q"/>
            </a:pPr>
            <a:endParaRPr lang="en-GB" sz="2800" dirty="0"/>
          </a:p>
          <a:p>
            <a:pPr>
              <a:buFont typeface="Wingdings" panose="05000000000000000000" pitchFamily="2" charset="2"/>
              <a:buChar char="q"/>
            </a:pPr>
            <a:endParaRPr lang="en-GB" sz="2800" dirty="0" smtClean="0"/>
          </a:p>
          <a:p>
            <a:pPr marL="0" indent="0">
              <a:buNone/>
            </a:pPr>
            <a:endParaRPr lang="en-GB" dirty="0"/>
          </a:p>
          <a:p>
            <a:pPr marL="0" indent="0">
              <a:buNone/>
            </a:pPr>
            <a:endParaRPr lang="en-GB" dirty="0"/>
          </a:p>
          <a:p>
            <a:pPr marL="0" indent="0">
              <a:buNone/>
            </a:pPr>
            <a:endParaRPr lang="en-GB" dirty="0"/>
          </a:p>
          <a:p>
            <a:pPr marL="0" indent="0">
              <a:buNone/>
            </a:pPr>
            <a:endParaRPr lang="en-GB" dirty="0" smtClean="0"/>
          </a:p>
          <a:p>
            <a:endParaRPr lang="en-GB" dirty="0" smtClean="0"/>
          </a:p>
          <a:p>
            <a:pPr marL="0" indent="0">
              <a:buNone/>
            </a:pPr>
            <a:endParaRPr lang="en-GB" dirty="0"/>
          </a:p>
        </p:txBody>
      </p:sp>
      <p:pic>
        <p:nvPicPr>
          <p:cNvPr id="5122"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583106" y="2708920"/>
            <a:ext cx="901700" cy="1066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9000173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smtClean="0"/>
              <a:t>Task One: Copy these examples of tone into your Close Reading notes</a:t>
            </a:r>
            <a:endParaRPr lang="en-GB" sz="2800" dirty="0"/>
          </a:p>
        </p:txBody>
      </p:sp>
      <p:pic>
        <p:nvPicPr>
          <p:cNvPr id="7170"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452320" y="4797152"/>
            <a:ext cx="901700" cy="1066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10" name="Content Placeholder 9"/>
          <p:cNvSpPr>
            <a:spLocks noGrp="1"/>
          </p:cNvSpPr>
          <p:nvPr>
            <p:ph idx="1"/>
          </p:nvPr>
        </p:nvSpPr>
        <p:spPr>
          <a:xfrm>
            <a:off x="395536" y="1412776"/>
            <a:ext cx="8229600" cy="5069160"/>
          </a:xfrm>
        </p:spPr>
        <p:txBody>
          <a:bodyPr>
            <a:normAutofit lnSpcReduction="10000"/>
          </a:bodyPr>
          <a:lstStyle/>
          <a:p>
            <a:pPr marL="0" indent="0">
              <a:buNone/>
            </a:pPr>
            <a:r>
              <a:rPr lang="en-GB" sz="2400" b="1" dirty="0" smtClean="0"/>
              <a:t>Friendly 	Aggressive 	Sarcastic 	Romantic </a:t>
            </a:r>
            <a:r>
              <a:rPr lang="en-GB" sz="2400" b="1" dirty="0"/>
              <a:t>Commanding </a:t>
            </a:r>
            <a:r>
              <a:rPr lang="en-GB" sz="2400" dirty="0"/>
              <a:t>	</a:t>
            </a:r>
            <a:r>
              <a:rPr lang="en-GB" sz="2400" b="1" dirty="0" smtClean="0"/>
              <a:t>Patronising 	Sincere 	Accusing </a:t>
            </a:r>
          </a:p>
          <a:p>
            <a:pPr marL="0" indent="0">
              <a:buNone/>
            </a:pPr>
            <a:r>
              <a:rPr lang="en-GB" sz="2400" b="1" dirty="0" smtClean="0"/>
              <a:t>Cheerful 	Enthusiastic</a:t>
            </a:r>
            <a:r>
              <a:rPr lang="en-GB" sz="2400" dirty="0"/>
              <a:t>	</a:t>
            </a:r>
            <a:r>
              <a:rPr lang="en-GB" sz="2400" b="1" dirty="0" smtClean="0"/>
              <a:t>Nervous 	Defiant </a:t>
            </a:r>
            <a:r>
              <a:rPr lang="en-GB" sz="2400" b="1" dirty="0"/>
              <a:t>Affectionate </a:t>
            </a:r>
            <a:r>
              <a:rPr lang="en-GB" sz="2400" b="1" dirty="0" smtClean="0"/>
              <a:t>	Confident 	Pleading</a:t>
            </a:r>
            <a:r>
              <a:rPr lang="en-GB" sz="2400" dirty="0"/>
              <a:t>	</a:t>
            </a:r>
            <a:r>
              <a:rPr lang="en-GB" sz="2400" b="1" dirty="0" smtClean="0"/>
              <a:t>Outraged </a:t>
            </a:r>
            <a:endParaRPr lang="en-GB" sz="2400" b="1" dirty="0"/>
          </a:p>
          <a:p>
            <a:pPr marL="0" indent="0">
              <a:buNone/>
            </a:pPr>
            <a:r>
              <a:rPr lang="en-GB" sz="2400" b="1" dirty="0" smtClean="0"/>
              <a:t>Annoyed 	Insulting 	Sad		Conversational</a:t>
            </a:r>
            <a:endParaRPr lang="en-GB" sz="2400" dirty="0"/>
          </a:p>
          <a:p>
            <a:pPr marL="0" indent="0">
              <a:buNone/>
            </a:pPr>
            <a:r>
              <a:rPr lang="en-GB" sz="2400" b="1" dirty="0"/>
              <a:t>Surprised </a:t>
            </a:r>
            <a:r>
              <a:rPr lang="en-GB" sz="2400" b="1" dirty="0" smtClean="0"/>
              <a:t>	Begging 	Flattering 	Sympathetic Questioning</a:t>
            </a:r>
            <a:r>
              <a:rPr lang="en-GB" sz="2400" dirty="0"/>
              <a:t>	</a:t>
            </a:r>
            <a:r>
              <a:rPr lang="en-GB" sz="2400" b="1" dirty="0" smtClean="0"/>
              <a:t>Warning 	Angry 		Excited 	</a:t>
            </a:r>
          </a:p>
          <a:p>
            <a:pPr marL="0" indent="0">
              <a:buNone/>
            </a:pPr>
            <a:r>
              <a:rPr lang="en-GB" sz="2400" b="1" dirty="0" smtClean="0"/>
              <a:t>Bitter 		Persuasive</a:t>
            </a:r>
            <a:endParaRPr lang="en-GB" sz="2400" dirty="0"/>
          </a:p>
          <a:p>
            <a:pPr marL="0" indent="0">
              <a:buNone/>
            </a:pPr>
            <a:r>
              <a:rPr lang="en-GB" dirty="0" smtClean="0"/>
              <a:t>	</a:t>
            </a:r>
          </a:p>
          <a:p>
            <a:pPr marL="0" indent="0">
              <a:buNone/>
            </a:pPr>
            <a:r>
              <a:rPr lang="en-GB" dirty="0" smtClean="0"/>
              <a:t>Task 2: Pick 3 of these and try to write a sentence for each using this tone</a:t>
            </a:r>
            <a:r>
              <a:rPr lang="en-GB" dirty="0"/>
              <a:t>	</a:t>
            </a:r>
          </a:p>
          <a:p>
            <a:pPr marL="0" indent="0">
              <a:buNone/>
            </a:pPr>
            <a:r>
              <a:rPr lang="en-GB" dirty="0"/>
              <a:t>	</a:t>
            </a:r>
          </a:p>
          <a:p>
            <a:pPr marL="0" indent="0">
              <a:buNone/>
            </a:pPr>
            <a:endParaRPr lang="en-GB" dirty="0"/>
          </a:p>
          <a:p>
            <a:pPr marL="0" indent="0">
              <a:buNone/>
            </a:pPr>
            <a:endParaRPr lang="en-GB" dirty="0"/>
          </a:p>
          <a:p>
            <a:pPr marL="0" indent="0">
              <a:buNone/>
            </a:pPr>
            <a:endParaRPr lang="en-GB" dirty="0" smtClean="0"/>
          </a:p>
          <a:p>
            <a:pPr marL="0" indent="0">
              <a:buNone/>
            </a:pPr>
            <a:endParaRPr lang="en-GB" dirty="0"/>
          </a:p>
          <a:p>
            <a:pPr marL="0" indent="0">
              <a:buNone/>
            </a:pPr>
            <a:endParaRPr lang="en-GB" dirty="0" smtClean="0"/>
          </a:p>
        </p:txBody>
      </p:sp>
    </p:spTree>
    <p:extLst>
      <p:ext uri="{BB962C8B-B14F-4D97-AF65-F5344CB8AC3E}">
        <p14:creationId xmlns:p14="http://schemas.microsoft.com/office/powerpoint/2010/main" xmlns="" val="36918078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94122"/>
          </a:xfrm>
        </p:spPr>
        <p:txBody>
          <a:bodyPr>
            <a:normAutofit/>
          </a:bodyPr>
          <a:lstStyle/>
          <a:p>
            <a:r>
              <a:rPr lang="en-GB" sz="2800" b="1" dirty="0" smtClean="0"/>
              <a:t>Purpose of Tone </a:t>
            </a:r>
            <a:endParaRPr lang="en-GB" sz="2800" b="1" dirty="0"/>
          </a:p>
        </p:txBody>
      </p:sp>
      <p:sp>
        <p:nvSpPr>
          <p:cNvPr id="3" name="Content Placeholder 2"/>
          <p:cNvSpPr>
            <a:spLocks noGrp="1"/>
          </p:cNvSpPr>
          <p:nvPr>
            <p:ph idx="1"/>
          </p:nvPr>
        </p:nvSpPr>
        <p:spPr>
          <a:xfrm>
            <a:off x="457200" y="1196752"/>
            <a:ext cx="8229600" cy="5472608"/>
          </a:xfrm>
        </p:spPr>
        <p:txBody>
          <a:bodyPr>
            <a:normAutofit fontScale="70000" lnSpcReduction="20000"/>
          </a:bodyPr>
          <a:lstStyle/>
          <a:p>
            <a:pPr marL="0" indent="0">
              <a:buNone/>
            </a:pPr>
            <a:r>
              <a:rPr lang="en-GB" sz="2800" dirty="0" smtClean="0">
                <a:solidFill>
                  <a:srgbClr val="FF0000"/>
                </a:solidFill>
              </a:rPr>
              <a:t>Purpose</a:t>
            </a:r>
            <a:r>
              <a:rPr lang="en-GB" sz="2800" dirty="0" smtClean="0"/>
              <a:t> is the reason </a:t>
            </a:r>
            <a:r>
              <a:rPr lang="en-GB" sz="2800" smtClean="0"/>
              <a:t>the author </a:t>
            </a:r>
            <a:r>
              <a:rPr lang="en-GB" sz="2800" dirty="0" smtClean="0"/>
              <a:t>writes about a topic or writes in a specific way.</a:t>
            </a:r>
          </a:p>
          <a:p>
            <a:pPr marL="0" indent="0">
              <a:buNone/>
            </a:pPr>
            <a:r>
              <a:rPr lang="en-GB" sz="2800" dirty="0" smtClean="0"/>
              <a:t>Copy out the words in </a:t>
            </a:r>
            <a:r>
              <a:rPr lang="en-GB" sz="2800" dirty="0" smtClean="0">
                <a:solidFill>
                  <a:srgbClr val="FF0000"/>
                </a:solidFill>
              </a:rPr>
              <a:t>RED</a:t>
            </a:r>
          </a:p>
          <a:p>
            <a:pPr marL="0" indent="0">
              <a:buNone/>
            </a:pPr>
            <a:endParaRPr lang="en-GB" sz="2000" dirty="0"/>
          </a:p>
          <a:p>
            <a:endParaRPr lang="en-GB" dirty="0"/>
          </a:p>
          <a:p>
            <a:r>
              <a:rPr lang="en-GB" b="1" dirty="0">
                <a:solidFill>
                  <a:srgbClr val="FF0000"/>
                </a:solidFill>
              </a:rPr>
              <a:t>To inform </a:t>
            </a:r>
            <a:r>
              <a:rPr lang="en-GB" dirty="0">
                <a:solidFill>
                  <a:srgbClr val="FF0000"/>
                </a:solidFill>
              </a:rPr>
              <a:t>– to give information about a subject</a:t>
            </a:r>
            <a:r>
              <a:rPr lang="en-GB" dirty="0"/>
              <a:t>. </a:t>
            </a:r>
            <a:r>
              <a:rPr lang="en-GB" dirty="0" smtClean="0"/>
              <a:t>Example</a:t>
            </a:r>
            <a:r>
              <a:rPr lang="en-GB" i="1" dirty="0"/>
              <a:t>: Pain is a normal part of a physical process that lets us know something is wrong. </a:t>
            </a:r>
            <a:endParaRPr lang="en-GB" i="1" dirty="0" smtClean="0"/>
          </a:p>
          <a:p>
            <a:endParaRPr lang="en-GB" dirty="0"/>
          </a:p>
          <a:p>
            <a:r>
              <a:rPr lang="en-GB" b="1" dirty="0">
                <a:solidFill>
                  <a:srgbClr val="FF0000"/>
                </a:solidFill>
              </a:rPr>
              <a:t>To entertain </a:t>
            </a:r>
            <a:r>
              <a:rPr lang="en-GB" dirty="0">
                <a:solidFill>
                  <a:srgbClr val="FF0000"/>
                </a:solidFill>
              </a:rPr>
              <a:t>– to amuse and delight; to appeal to the reader’s senses and imagination. Authors with this purpose set out to captivate or interest the audience. </a:t>
            </a:r>
            <a:r>
              <a:rPr lang="en-GB" dirty="0" smtClean="0"/>
              <a:t>Example</a:t>
            </a:r>
            <a:r>
              <a:rPr lang="en-GB" b="1" dirty="0"/>
              <a:t>: </a:t>
            </a:r>
            <a:r>
              <a:rPr lang="en-GB" i="1" dirty="0"/>
              <a:t>“Yes, I have gained weight. I weighed only 8 pounds when I was born.” </a:t>
            </a:r>
            <a:endParaRPr lang="en-GB" i="1" dirty="0" smtClean="0"/>
          </a:p>
          <a:p>
            <a:endParaRPr lang="en-GB" dirty="0"/>
          </a:p>
          <a:p>
            <a:r>
              <a:rPr lang="en-GB" b="1" dirty="0">
                <a:solidFill>
                  <a:srgbClr val="FF0000"/>
                </a:solidFill>
              </a:rPr>
              <a:t>To persuade </a:t>
            </a:r>
            <a:r>
              <a:rPr lang="en-GB" dirty="0">
                <a:solidFill>
                  <a:srgbClr val="FF0000"/>
                </a:solidFill>
              </a:rPr>
              <a:t>– to convince the reader to agree with the author’s point of view on a subject.  </a:t>
            </a:r>
            <a:r>
              <a:rPr lang="en-GB" dirty="0" smtClean="0"/>
              <a:t>Example</a:t>
            </a:r>
            <a:r>
              <a:rPr lang="en-GB" b="1" dirty="0" smtClean="0"/>
              <a:t>: </a:t>
            </a:r>
            <a:r>
              <a:rPr lang="en-GB" i="1" dirty="0" smtClean="0"/>
              <a:t>The death penalty is deeply flawed and should be abolished. </a:t>
            </a:r>
            <a:endParaRPr lang="en-GB" dirty="0" smtClean="0"/>
          </a:p>
          <a:p>
            <a:pPr marL="0" indent="0">
              <a:buNone/>
            </a:pPr>
            <a:endParaRPr lang="en-GB" sz="2400" dirty="0" smtClean="0"/>
          </a:p>
          <a:p>
            <a:pPr marL="0" indent="0">
              <a:buNone/>
            </a:pPr>
            <a:endParaRPr lang="en-GB" sz="2400" dirty="0"/>
          </a:p>
          <a:p>
            <a:pPr marL="0" indent="0">
              <a:buNone/>
            </a:pPr>
            <a:endParaRPr lang="en-GB" sz="2400" dirty="0" smtClean="0"/>
          </a:p>
          <a:p>
            <a:pPr marL="0" indent="0">
              <a:buNone/>
            </a:pPr>
            <a:endParaRPr lang="en-GB" sz="2400" dirty="0" smtClean="0"/>
          </a:p>
          <a:p>
            <a:pPr marL="0" indent="0">
              <a:buNone/>
            </a:pPr>
            <a:endParaRPr lang="en-GB" sz="2400" dirty="0" smtClean="0"/>
          </a:p>
          <a:p>
            <a:pPr marL="0" indent="0">
              <a:buNone/>
            </a:pPr>
            <a:endParaRPr lang="en-GB" sz="2400" dirty="0"/>
          </a:p>
          <a:p>
            <a:pPr marL="0" indent="0">
              <a:buNone/>
            </a:pPr>
            <a:endParaRPr lang="en-GB" sz="2400" dirty="0" smtClean="0"/>
          </a:p>
        </p:txBody>
      </p:sp>
    </p:spTree>
    <p:extLst>
      <p:ext uri="{BB962C8B-B14F-4D97-AF65-F5344CB8AC3E}">
        <p14:creationId xmlns:p14="http://schemas.microsoft.com/office/powerpoint/2010/main" xmlns="" val="27801687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2074"/>
          </a:xfrm>
        </p:spPr>
        <p:txBody>
          <a:bodyPr>
            <a:normAutofit fontScale="90000"/>
          </a:bodyPr>
          <a:lstStyle/>
          <a:p>
            <a:r>
              <a:rPr lang="en-GB" sz="3200" dirty="0" smtClean="0"/>
              <a:t>Read this passage and answer the questions</a:t>
            </a:r>
            <a:endParaRPr lang="en-GB" sz="3200" dirty="0"/>
          </a:p>
        </p:txBody>
      </p:sp>
      <p:sp>
        <p:nvSpPr>
          <p:cNvPr id="3" name="Content Placeholder 2"/>
          <p:cNvSpPr>
            <a:spLocks noGrp="1"/>
          </p:cNvSpPr>
          <p:nvPr>
            <p:ph idx="1"/>
          </p:nvPr>
        </p:nvSpPr>
        <p:spPr>
          <a:xfrm>
            <a:off x="251520" y="1268760"/>
            <a:ext cx="8712968" cy="5052238"/>
          </a:xfrm>
        </p:spPr>
        <p:txBody>
          <a:bodyPr>
            <a:normAutofit fontScale="92500" lnSpcReduction="10000"/>
          </a:bodyPr>
          <a:lstStyle/>
          <a:p>
            <a:pPr marL="0" indent="0">
              <a:buNone/>
            </a:pPr>
            <a:r>
              <a:rPr lang="en-GB" sz="2800" dirty="0"/>
              <a:t>Tony’s Place is crammed into a tiny building next to the Fine Arts </a:t>
            </a:r>
            <a:r>
              <a:rPr lang="en-GB" sz="2800" dirty="0" smtClean="0"/>
              <a:t>Theatre. </a:t>
            </a:r>
            <a:r>
              <a:rPr lang="en-GB" sz="2800" dirty="0"/>
              <a:t>The owners offer a menu of Italian food. They’ve got the checkered table clothes, dim lights, and crusty bread. They also know how to make a hearty red sauce. Too bad they use it to drown delicate fish. They also seem to lace everything with truckloads of garlic. </a:t>
            </a:r>
          </a:p>
          <a:p>
            <a:pPr marL="0" indent="0">
              <a:buNone/>
            </a:pPr>
            <a:r>
              <a:rPr lang="en-GB" sz="2800" dirty="0"/>
              <a:t>The service needs some work, too. Our waiter didn’t know what the specials were. Nor did he think to refill our water glasses before we asked. With a combination of fake-friendly chatter and outright nagging, he made us order, finish up, and clear out. He seemed to see us only as automatic tip machines. The food and low prices bring the customers in the door. The service should not push them out. 	</a:t>
            </a:r>
            <a:endParaRPr lang="en-GB" sz="2800" dirty="0" smtClean="0"/>
          </a:p>
          <a:p>
            <a:pPr marL="0" indent="0">
              <a:buNone/>
            </a:pPr>
            <a:endParaRPr lang="en-GB" sz="2800" dirty="0" smtClean="0"/>
          </a:p>
          <a:p>
            <a:pPr marL="0" indent="0">
              <a:buNone/>
            </a:pPr>
            <a:endParaRPr lang="en-GB" sz="2800" dirty="0"/>
          </a:p>
          <a:p>
            <a:pPr marL="0" indent="0">
              <a:buNone/>
            </a:pPr>
            <a:endParaRPr lang="en-GB" sz="2000" dirty="0"/>
          </a:p>
        </p:txBody>
      </p:sp>
    </p:spTree>
    <p:extLst>
      <p:ext uri="{BB962C8B-B14F-4D97-AF65-F5344CB8AC3E}">
        <p14:creationId xmlns:p14="http://schemas.microsoft.com/office/powerpoint/2010/main" xmlns="" val="9832706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smtClean="0"/>
              <a:t>questions</a:t>
            </a:r>
            <a:endParaRPr lang="en-GB" sz="2800" dirty="0"/>
          </a:p>
        </p:txBody>
      </p:sp>
      <p:sp>
        <p:nvSpPr>
          <p:cNvPr id="3" name="Content Placeholder 2"/>
          <p:cNvSpPr>
            <a:spLocks noGrp="1"/>
          </p:cNvSpPr>
          <p:nvPr>
            <p:ph idx="1"/>
          </p:nvPr>
        </p:nvSpPr>
        <p:spPr>
          <a:xfrm>
            <a:off x="457200" y="1600200"/>
            <a:ext cx="8229600" cy="4997152"/>
          </a:xfrm>
        </p:spPr>
        <p:txBody>
          <a:bodyPr>
            <a:normAutofit/>
          </a:bodyPr>
          <a:lstStyle/>
          <a:p>
            <a:pPr marL="0" indent="0">
              <a:buNone/>
            </a:pPr>
            <a:endParaRPr lang="en-GB" sz="2800" dirty="0" smtClean="0"/>
          </a:p>
          <a:p>
            <a:pPr marL="0" indent="0">
              <a:buNone/>
            </a:pPr>
            <a:endParaRPr lang="en-GB" sz="2800" dirty="0" smtClean="0"/>
          </a:p>
        </p:txBody>
      </p:sp>
      <p:sp>
        <p:nvSpPr>
          <p:cNvPr id="5" name="Rectangle 4"/>
          <p:cNvSpPr/>
          <p:nvPr/>
        </p:nvSpPr>
        <p:spPr>
          <a:xfrm>
            <a:off x="179512" y="1268760"/>
            <a:ext cx="8784976" cy="5078313"/>
          </a:xfrm>
          <a:prstGeom prst="rect">
            <a:avLst/>
          </a:prstGeom>
        </p:spPr>
        <p:txBody>
          <a:bodyPr wrap="square">
            <a:spAutoFit/>
          </a:bodyPr>
          <a:lstStyle/>
          <a:p>
            <a:r>
              <a:rPr lang="en-GB" dirty="0" smtClean="0"/>
              <a:t>.The </a:t>
            </a:r>
            <a:r>
              <a:rPr lang="en-GB" dirty="0"/>
              <a:t>tone of the passage is</a:t>
            </a:r>
          </a:p>
          <a:p>
            <a:r>
              <a:rPr lang="en-GB" dirty="0"/>
              <a:t>a. sad. </a:t>
            </a:r>
            <a:r>
              <a:rPr lang="en-GB" dirty="0" smtClean="0"/>
              <a:t>		c</a:t>
            </a:r>
            <a:r>
              <a:rPr lang="en-GB" dirty="0"/>
              <a:t>. plain and factual.</a:t>
            </a:r>
          </a:p>
          <a:p>
            <a:r>
              <a:rPr lang="en-GB" dirty="0"/>
              <a:t>b. boastful. </a:t>
            </a:r>
            <a:r>
              <a:rPr lang="en-GB" dirty="0" smtClean="0"/>
              <a:t>	d</a:t>
            </a:r>
            <a:r>
              <a:rPr lang="en-GB" dirty="0"/>
              <a:t>. critical, or finds fault</a:t>
            </a:r>
            <a:r>
              <a:rPr lang="en-GB" dirty="0" smtClean="0"/>
              <a:t>.</a:t>
            </a:r>
          </a:p>
          <a:p>
            <a:endParaRPr lang="en-GB" dirty="0"/>
          </a:p>
          <a:p>
            <a:r>
              <a:rPr lang="en-GB" dirty="0"/>
              <a:t>2. The writer says, “He seemed to see us only as automatic tip machines.” The tone of this sentence is</a:t>
            </a:r>
          </a:p>
          <a:p>
            <a:r>
              <a:rPr lang="en-GB" dirty="0"/>
              <a:t>a. very serious. </a:t>
            </a:r>
            <a:r>
              <a:rPr lang="en-GB" dirty="0" smtClean="0"/>
              <a:t>	c</a:t>
            </a:r>
            <a:r>
              <a:rPr lang="en-GB" dirty="0"/>
              <a:t>. sympathetic.</a:t>
            </a:r>
          </a:p>
          <a:p>
            <a:r>
              <a:rPr lang="en-GB" dirty="0"/>
              <a:t>b. threatening. </a:t>
            </a:r>
            <a:r>
              <a:rPr lang="en-GB" dirty="0" smtClean="0"/>
              <a:t>	d</a:t>
            </a:r>
            <a:r>
              <a:rPr lang="en-GB" dirty="0"/>
              <a:t>. sarcastic</a:t>
            </a:r>
            <a:r>
              <a:rPr lang="en-GB" dirty="0" smtClean="0"/>
              <a:t>.</a:t>
            </a:r>
          </a:p>
          <a:p>
            <a:endParaRPr lang="en-GB" dirty="0"/>
          </a:p>
          <a:p>
            <a:r>
              <a:rPr lang="en-GB" dirty="0"/>
              <a:t>3. The writer’s main purpose is </a:t>
            </a:r>
            <a:r>
              <a:rPr lang="en-GB" dirty="0" smtClean="0"/>
              <a:t>to:</a:t>
            </a:r>
            <a:endParaRPr lang="en-GB" dirty="0"/>
          </a:p>
          <a:p>
            <a:r>
              <a:rPr lang="en-GB" dirty="0"/>
              <a:t>a. inform the reader. </a:t>
            </a:r>
            <a:r>
              <a:rPr lang="en-GB" dirty="0" smtClean="0"/>
              <a:t>		c</a:t>
            </a:r>
            <a:r>
              <a:rPr lang="en-GB" dirty="0"/>
              <a:t>. flatter the reader.</a:t>
            </a:r>
          </a:p>
          <a:p>
            <a:r>
              <a:rPr lang="en-GB" dirty="0"/>
              <a:t>b. caution and entertain the reader. </a:t>
            </a:r>
            <a:r>
              <a:rPr lang="en-GB" dirty="0" smtClean="0"/>
              <a:t>	d</a:t>
            </a:r>
            <a:r>
              <a:rPr lang="en-GB" dirty="0"/>
              <a:t>. sell something to the reader</a:t>
            </a:r>
            <a:r>
              <a:rPr lang="en-GB" dirty="0" smtClean="0"/>
              <a:t>.</a:t>
            </a:r>
          </a:p>
          <a:p>
            <a:endParaRPr lang="en-GB" dirty="0"/>
          </a:p>
          <a:p>
            <a:r>
              <a:rPr lang="en-GB" dirty="0"/>
              <a:t>4. In which sentence does the author use exaggeration to make a point about the food?</a:t>
            </a:r>
          </a:p>
          <a:p>
            <a:r>
              <a:rPr lang="en-GB" dirty="0"/>
              <a:t>a. The owners offer a menu of Italian food.</a:t>
            </a:r>
          </a:p>
          <a:p>
            <a:r>
              <a:rPr lang="en-GB" dirty="0"/>
              <a:t>b. They also know how to make a hearty red sauce.</a:t>
            </a:r>
          </a:p>
          <a:p>
            <a:r>
              <a:rPr lang="en-GB" dirty="0"/>
              <a:t>c. They also seem to lace everything with truckloads of garlic.</a:t>
            </a:r>
          </a:p>
          <a:p>
            <a:r>
              <a:rPr lang="en-GB" dirty="0"/>
              <a:t>d. The food and low prices bring the customers in the door.</a:t>
            </a:r>
          </a:p>
        </p:txBody>
      </p:sp>
    </p:spTree>
    <p:extLst>
      <p:ext uri="{BB962C8B-B14F-4D97-AF65-F5344CB8AC3E}">
        <p14:creationId xmlns:p14="http://schemas.microsoft.com/office/powerpoint/2010/main" xmlns="" val="14355797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Task: identify the tone in each sentence</a:t>
            </a:r>
            <a:endParaRPr lang="en-GB" dirty="0"/>
          </a:p>
        </p:txBody>
      </p:sp>
      <p:sp>
        <p:nvSpPr>
          <p:cNvPr id="3" name="Content Placeholder 2"/>
          <p:cNvSpPr>
            <a:spLocks noGrp="1"/>
          </p:cNvSpPr>
          <p:nvPr>
            <p:ph idx="1"/>
          </p:nvPr>
        </p:nvSpPr>
        <p:spPr>
          <a:xfrm>
            <a:off x="457200" y="1628800"/>
            <a:ext cx="8229600" cy="5112568"/>
          </a:xfrm>
        </p:spPr>
        <p:txBody>
          <a:bodyPr>
            <a:normAutofit fontScale="92500" lnSpcReduction="20000"/>
          </a:bodyPr>
          <a:lstStyle/>
          <a:p>
            <a:pPr marL="0" indent="0">
              <a:buNone/>
            </a:pPr>
            <a:r>
              <a:rPr lang="en-GB" sz="2400" dirty="0" smtClean="0"/>
              <a:t>a</a:t>
            </a:r>
            <a:r>
              <a:rPr lang="en-GB" sz="2400" dirty="0"/>
              <a:t>. sympathetic </a:t>
            </a:r>
            <a:r>
              <a:rPr lang="en-GB" sz="2400" smtClean="0"/>
              <a:t>		c</a:t>
            </a:r>
            <a:r>
              <a:rPr lang="en-GB" sz="2400" dirty="0"/>
              <a:t>. sad </a:t>
            </a:r>
            <a:r>
              <a:rPr lang="en-GB" sz="2400" dirty="0" smtClean="0"/>
              <a:t>		e</a:t>
            </a:r>
            <a:r>
              <a:rPr lang="en-GB" sz="2400" dirty="0"/>
              <a:t>. irritated </a:t>
            </a:r>
          </a:p>
          <a:p>
            <a:pPr marL="0" indent="0">
              <a:buNone/>
            </a:pPr>
            <a:r>
              <a:rPr lang="en-GB" sz="2400" dirty="0"/>
              <a:t>b. straightforward </a:t>
            </a:r>
            <a:r>
              <a:rPr lang="en-GB" sz="2400" dirty="0" smtClean="0"/>
              <a:t>	d</a:t>
            </a:r>
            <a:r>
              <a:rPr lang="en-GB" sz="2400" dirty="0"/>
              <a:t>. sarcastic </a:t>
            </a:r>
            <a:r>
              <a:rPr lang="en-GB" sz="2400" dirty="0" smtClean="0"/>
              <a:t>	f</a:t>
            </a:r>
            <a:r>
              <a:rPr lang="en-GB" sz="2400" dirty="0"/>
              <a:t>. threatening </a:t>
            </a:r>
            <a:endParaRPr lang="en-GB" sz="2400" dirty="0" smtClean="0"/>
          </a:p>
          <a:p>
            <a:pPr marL="0" indent="0">
              <a:buNone/>
            </a:pPr>
            <a:endParaRPr lang="en-GB" sz="2400" dirty="0"/>
          </a:p>
          <a:p>
            <a:pPr marL="0" indent="0">
              <a:buNone/>
            </a:pPr>
            <a:r>
              <a:rPr lang="en-GB" sz="2400" dirty="0" smtClean="0"/>
              <a:t>“Please </a:t>
            </a:r>
            <a:r>
              <a:rPr lang="en-GB" sz="2400" dirty="0"/>
              <a:t>note in your </a:t>
            </a:r>
            <a:r>
              <a:rPr lang="en-GB" sz="2400" dirty="0" smtClean="0"/>
              <a:t>cheque book how </a:t>
            </a:r>
            <a:r>
              <a:rPr lang="en-GB" sz="2400" dirty="0"/>
              <a:t>much money you spent using your ATM card today.” </a:t>
            </a:r>
            <a:endParaRPr lang="en-GB" sz="2400" dirty="0" smtClean="0"/>
          </a:p>
          <a:p>
            <a:pPr marL="0" indent="0">
              <a:buNone/>
            </a:pPr>
            <a:endParaRPr lang="en-GB" sz="2400" dirty="0"/>
          </a:p>
          <a:p>
            <a:pPr marL="0" indent="0">
              <a:buNone/>
            </a:pPr>
            <a:r>
              <a:rPr lang="en-GB" sz="2400" dirty="0" smtClean="0"/>
              <a:t> </a:t>
            </a:r>
            <a:r>
              <a:rPr lang="en-GB" sz="2400" dirty="0"/>
              <a:t>“Hey, lay off, you don’t have to nag me. I was going to do it anyway</a:t>
            </a:r>
            <a:r>
              <a:rPr lang="en-GB" sz="2400" dirty="0" smtClean="0"/>
              <a:t>!”</a:t>
            </a:r>
          </a:p>
          <a:p>
            <a:pPr marL="0" indent="0">
              <a:buNone/>
            </a:pPr>
            <a:r>
              <a:rPr lang="en-GB" sz="2400" dirty="0" smtClean="0"/>
              <a:t> </a:t>
            </a:r>
            <a:endParaRPr lang="en-GB" sz="2400" dirty="0"/>
          </a:p>
          <a:p>
            <a:pPr marL="0" indent="0">
              <a:buNone/>
            </a:pPr>
            <a:r>
              <a:rPr lang="en-GB" sz="2400" dirty="0" smtClean="0"/>
              <a:t>“</a:t>
            </a:r>
            <a:r>
              <a:rPr lang="en-GB" sz="2400" dirty="0"/>
              <a:t>When are you going to take the garbage out? Sometime this year, maybe?” </a:t>
            </a:r>
            <a:endParaRPr lang="en-GB" sz="2400" dirty="0" smtClean="0"/>
          </a:p>
          <a:p>
            <a:pPr marL="0" indent="0">
              <a:buNone/>
            </a:pPr>
            <a:endParaRPr lang="en-GB" sz="2400" dirty="0"/>
          </a:p>
          <a:p>
            <a:pPr marL="0" indent="0">
              <a:buNone/>
            </a:pPr>
            <a:r>
              <a:rPr lang="en-GB" sz="2400" dirty="0" smtClean="0"/>
              <a:t>“I </a:t>
            </a:r>
            <a:r>
              <a:rPr lang="en-GB" sz="2400" dirty="0"/>
              <a:t>know it’s been hard. And I appreciate all you are going through right now. If you will just put the receipts on the counter, I will take care of the paperwork for you.” </a:t>
            </a:r>
          </a:p>
          <a:p>
            <a:pPr marL="0" indent="0">
              <a:buNone/>
            </a:pPr>
            <a:r>
              <a:rPr lang="en-GB" sz="2400" dirty="0"/>
              <a:t>	</a:t>
            </a:r>
          </a:p>
          <a:p>
            <a:pPr marL="0" indent="0">
              <a:buNone/>
            </a:pPr>
            <a:endParaRPr lang="en-GB" sz="2400" dirty="0"/>
          </a:p>
          <a:p>
            <a:pPr marL="0" indent="0">
              <a:buNone/>
            </a:pPr>
            <a:endParaRPr lang="en-GB" sz="2400" i="1" dirty="0" smtClean="0">
              <a:solidFill>
                <a:srgbClr val="FF0000"/>
              </a:solidFill>
            </a:endParaRPr>
          </a:p>
          <a:p>
            <a:pPr marL="0" indent="0">
              <a:buNone/>
            </a:pPr>
            <a:endParaRPr lang="en-GB" sz="2400" i="1" dirty="0">
              <a:solidFill>
                <a:srgbClr val="FF0000"/>
              </a:solidFill>
            </a:endParaRPr>
          </a:p>
          <a:p>
            <a:pPr marL="0" indent="0">
              <a:buNone/>
            </a:pPr>
            <a:endParaRPr lang="en-GB" sz="2400" i="1" dirty="0" smtClean="0">
              <a:solidFill>
                <a:srgbClr val="FF0000"/>
              </a:solidFill>
            </a:endParaRPr>
          </a:p>
        </p:txBody>
      </p:sp>
    </p:spTree>
    <p:extLst>
      <p:ext uri="{BB962C8B-B14F-4D97-AF65-F5344CB8AC3E}">
        <p14:creationId xmlns:p14="http://schemas.microsoft.com/office/powerpoint/2010/main" xmlns="" val="21649079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Identify the purpose of these sentences</a:t>
            </a:r>
            <a:endParaRPr lang="en-GB" dirty="0"/>
          </a:p>
        </p:txBody>
      </p:sp>
      <p:sp>
        <p:nvSpPr>
          <p:cNvPr id="3" name="Content Placeholder 2"/>
          <p:cNvSpPr>
            <a:spLocks noGrp="1"/>
          </p:cNvSpPr>
          <p:nvPr>
            <p:ph idx="1"/>
          </p:nvPr>
        </p:nvSpPr>
        <p:spPr>
          <a:xfrm>
            <a:off x="457200" y="1628800"/>
            <a:ext cx="8229600" cy="4896544"/>
          </a:xfrm>
        </p:spPr>
        <p:txBody>
          <a:bodyPr>
            <a:normAutofit/>
          </a:bodyPr>
          <a:lstStyle/>
          <a:p>
            <a:pPr marL="0" indent="0">
              <a:buNone/>
            </a:pPr>
            <a:r>
              <a:rPr lang="en-GB" sz="2400" dirty="0" smtClean="0"/>
              <a:t>to </a:t>
            </a:r>
            <a:r>
              <a:rPr lang="en-GB" sz="2400" dirty="0"/>
              <a:t>inform </a:t>
            </a:r>
            <a:r>
              <a:rPr lang="en-GB" sz="2400" dirty="0" smtClean="0"/>
              <a:t>		to </a:t>
            </a:r>
            <a:r>
              <a:rPr lang="en-GB" sz="2400" dirty="0"/>
              <a:t>persuade </a:t>
            </a:r>
            <a:r>
              <a:rPr lang="en-GB" sz="2400" dirty="0" smtClean="0"/>
              <a:t>		to </a:t>
            </a:r>
            <a:r>
              <a:rPr lang="en-GB" sz="2400" dirty="0"/>
              <a:t>entertain </a:t>
            </a:r>
            <a:endParaRPr lang="en-GB" sz="2400" dirty="0" smtClean="0"/>
          </a:p>
          <a:p>
            <a:pPr marL="0" indent="0">
              <a:buNone/>
            </a:pPr>
            <a:endParaRPr lang="en-GB" sz="2400" dirty="0"/>
          </a:p>
          <a:p>
            <a:pPr marL="0" indent="0">
              <a:buNone/>
            </a:pPr>
            <a:endParaRPr lang="en-GB" sz="2400" dirty="0" smtClean="0"/>
          </a:p>
          <a:p>
            <a:pPr marL="0" indent="0">
              <a:buNone/>
            </a:pPr>
            <a:r>
              <a:rPr lang="en-GB" sz="2400" dirty="0" smtClean="0"/>
              <a:t>Cloning </a:t>
            </a:r>
            <a:r>
              <a:rPr lang="en-GB" sz="2400" dirty="0"/>
              <a:t>human beings should be banned. </a:t>
            </a:r>
            <a:endParaRPr lang="en-GB" sz="2400" dirty="0" smtClean="0"/>
          </a:p>
          <a:p>
            <a:pPr marL="0" indent="0">
              <a:buNone/>
            </a:pPr>
            <a:endParaRPr lang="en-GB" sz="2400" dirty="0"/>
          </a:p>
          <a:p>
            <a:pPr marL="0" indent="0">
              <a:buNone/>
            </a:pPr>
            <a:endParaRPr lang="en-GB" sz="2400" dirty="0"/>
          </a:p>
          <a:p>
            <a:pPr marL="0" indent="0">
              <a:buNone/>
            </a:pPr>
            <a:r>
              <a:rPr lang="en-GB" sz="2400" dirty="0" smtClean="0"/>
              <a:t>The </a:t>
            </a:r>
            <a:r>
              <a:rPr lang="en-GB" sz="2400" dirty="0"/>
              <a:t>best way to survive babysitting a set of triplets is to come armed with plenty of energy, lots of patience, and a first-aid kit. </a:t>
            </a:r>
          </a:p>
        </p:txBody>
      </p:sp>
    </p:spTree>
    <p:extLst>
      <p:ext uri="{BB962C8B-B14F-4D97-AF65-F5344CB8AC3E}">
        <p14:creationId xmlns:p14="http://schemas.microsoft.com/office/powerpoint/2010/main" xmlns="" val="66247490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366</TotalTime>
  <Words>472</Words>
  <Application>Microsoft Office PowerPoint</Application>
  <PresentationFormat>On-screen Show (4:3)</PresentationFormat>
  <Paragraphs>101</Paragraphs>
  <Slides>9</Slides>
  <Notes>2</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National 5 Exam preparation</vt:lpstr>
      <vt:lpstr>Slide 2</vt:lpstr>
      <vt:lpstr>This week – Tone/attitude</vt:lpstr>
      <vt:lpstr>Task One: Copy these examples of tone into your Close Reading notes</vt:lpstr>
      <vt:lpstr>Purpose of Tone </vt:lpstr>
      <vt:lpstr>Read this passage and answer the questions</vt:lpstr>
      <vt:lpstr>questions</vt:lpstr>
      <vt:lpstr>Task: identify the tone in each sentence</vt:lpstr>
      <vt:lpstr>Identify the purpose of these sentences</vt:lpstr>
    </vt:vector>
  </TitlesOfParts>
  <Company>East Lothian Council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National 5 Exam preparation</dc:title>
  <dc:creator>Windows User</dc:creator>
  <cp:lastModifiedBy>mccolk25</cp:lastModifiedBy>
  <cp:revision>36</cp:revision>
  <dcterms:created xsi:type="dcterms:W3CDTF">2013-11-20T15:36:58Z</dcterms:created>
  <dcterms:modified xsi:type="dcterms:W3CDTF">2015-04-22T12:17:17Z</dcterms:modified>
</cp:coreProperties>
</file>