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66" r:id="rId3"/>
    <p:sldId id="267" r:id="rId4"/>
    <p:sldId id="268" r:id="rId5"/>
    <p:sldId id="269" r:id="rId6"/>
    <p:sldId id="270" r:id="rId7"/>
    <p:sldId id="271" r:id="rId8"/>
    <p:sldId id="272" r:id="rId9"/>
    <p:sldId id="273" r:id="rId10"/>
    <p:sldId id="27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571328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C6B4A9-1611-4792-9094-5F34BCA07E0B}" type="datetimeFigureOut">
              <a:rPr lang="en-US" smtClean="0"/>
              <a:t>3/1/2015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152595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3/1/2015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30703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smtClean="0"/>
              <a:t>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2220787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22846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42A54C80-263E-416B-A8E0-580EDEADCBDC}" type="datetimeFigureOut">
              <a:rPr lang="en-US" smtClean="0"/>
              <a:t>3/1/2015</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3259646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B61BEF0D-F0BB-DE4B-95CE-6DB70DBA9567}" type="datetimeFigureOut">
              <a:rPr lang="en-US" smtClean="0"/>
              <a:pPr/>
              <a:t>3/1/2015</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93841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B61BEF0D-F0BB-DE4B-95CE-6DB70DBA9567}" type="datetimeFigureOut">
              <a:rPr lang="en-US" smtClean="0"/>
              <a:pPr/>
              <a:t>3/1/2015</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11309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61BEF0D-F0BB-DE4B-95CE-6DB70DBA9567}" type="datetimeFigureOut">
              <a:rPr lang="en-US" smtClean="0"/>
              <a:pPr/>
              <a:t>3/1/2015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38184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42A54C80-263E-416B-A8E0-580EDEADCBDC}" type="datetimeFigureOut">
              <a:rPr lang="en-US" smtClean="0"/>
              <a:t>3/1/2015</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190245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B61BEF0D-F0BB-DE4B-95CE-6DB70DBA9567}" type="datetimeFigureOut">
              <a:rPr lang="en-US" smtClean="0"/>
              <a:pPr/>
              <a:t>3/1/2015</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40320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B61BEF0D-F0BB-DE4B-95CE-6DB70DBA9567}" type="datetimeFigureOut">
              <a:rPr lang="en-US" smtClean="0"/>
              <a:pPr/>
              <a:t>3/1/2015</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20692010"/>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9848" y="834808"/>
            <a:ext cx="7315200" cy="3255264"/>
          </a:xfrm>
        </p:spPr>
        <p:txBody>
          <a:bodyPr/>
          <a:lstStyle/>
          <a:p>
            <a:r>
              <a:rPr lang="en-GB" dirty="0" smtClean="0"/>
              <a:t>Methods of Cooking</a:t>
            </a:r>
            <a:endParaRPr lang="en-GB" dirty="0"/>
          </a:p>
        </p:txBody>
      </p:sp>
      <p:sp>
        <p:nvSpPr>
          <p:cNvPr id="3" name="Subtitle 2"/>
          <p:cNvSpPr>
            <a:spLocks noGrp="1"/>
          </p:cNvSpPr>
          <p:nvPr>
            <p:ph type="subTitle" idx="1"/>
          </p:nvPr>
        </p:nvSpPr>
        <p:spPr>
          <a:xfrm>
            <a:off x="1100015" y="4283877"/>
            <a:ext cx="7315200" cy="914400"/>
          </a:xfrm>
        </p:spPr>
        <p:txBody>
          <a:bodyPr>
            <a:noAutofit/>
          </a:bodyPr>
          <a:lstStyle/>
          <a:p>
            <a:r>
              <a:rPr lang="en-GB" sz="2400" b="1" dirty="0" smtClean="0"/>
              <a:t>Cooking in Fat</a:t>
            </a:r>
            <a:endParaRPr lang="en-GB" sz="2400" b="1" dirty="0"/>
          </a:p>
        </p:txBody>
      </p:sp>
    </p:spTree>
    <p:extLst>
      <p:ext uri="{BB962C8B-B14F-4D97-AF65-F5344CB8AC3E}">
        <p14:creationId xmlns:p14="http://schemas.microsoft.com/office/powerpoint/2010/main" val="34183276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252919" y="1123837"/>
            <a:ext cx="2947482" cy="4601183"/>
          </a:xfrm>
        </p:spPr>
        <p:txBody>
          <a:bodyPr>
            <a:normAutofit/>
          </a:bodyPr>
          <a:lstStyle/>
          <a:p>
            <a:r>
              <a:rPr lang="en-GB" sz="2400" b="1" dirty="0" smtClean="0"/>
              <a:t>Objective:</a:t>
            </a:r>
            <a:r>
              <a:rPr lang="en-GB" sz="2400" dirty="0" smtClean="0"/>
              <a:t>  </a:t>
            </a:r>
            <a:br>
              <a:rPr lang="en-GB" sz="2400" dirty="0" smtClean="0"/>
            </a:br>
            <a:r>
              <a:rPr lang="en-GB" sz="2000" dirty="0" smtClean="0"/>
              <a:t>To understand the different methods of cooking in </a:t>
            </a:r>
            <a:r>
              <a:rPr lang="en-GB" sz="2000" dirty="0" smtClean="0"/>
              <a:t>fat</a:t>
            </a:r>
            <a:r>
              <a:rPr lang="en-GB" sz="2000" dirty="0" smtClean="0"/>
              <a:t>.</a:t>
            </a:r>
            <a:r>
              <a:rPr lang="en-GB" sz="2400" dirty="0" smtClean="0"/>
              <a:t/>
            </a:r>
            <a:br>
              <a:rPr lang="en-GB" sz="2400" dirty="0" smtClean="0"/>
            </a:br>
            <a:r>
              <a:rPr lang="en-GB" sz="2400" dirty="0"/>
              <a:t/>
            </a:r>
            <a:br>
              <a:rPr lang="en-GB" sz="2400" dirty="0"/>
            </a:br>
            <a:r>
              <a:rPr lang="en-GB" sz="2400" b="1" dirty="0" smtClean="0"/>
              <a:t>Outcomes: </a:t>
            </a:r>
            <a:br>
              <a:rPr lang="en-GB" sz="2400" b="1" dirty="0" smtClean="0"/>
            </a:br>
            <a:r>
              <a:rPr lang="en-GB" sz="2400" b="1" dirty="0" smtClean="0"/>
              <a:t/>
            </a:r>
            <a:br>
              <a:rPr lang="en-GB" sz="2400" b="1" dirty="0" smtClean="0"/>
            </a:br>
            <a:r>
              <a:rPr lang="en-GB" sz="2000" b="1" dirty="0" smtClean="0"/>
              <a:t>Good if… </a:t>
            </a:r>
            <a:r>
              <a:rPr lang="en-GB" sz="2000" dirty="0" smtClean="0"/>
              <a:t>You can name 3 methods of cooking in </a:t>
            </a:r>
            <a:r>
              <a:rPr lang="en-GB" sz="2000" dirty="0" smtClean="0"/>
              <a:t>fat</a:t>
            </a:r>
            <a:r>
              <a:rPr lang="en-GB" sz="2000" dirty="0" smtClean="0"/>
              <a:t>.</a:t>
            </a:r>
            <a:r>
              <a:rPr lang="en-GB" sz="2000" dirty="0" smtClean="0"/>
              <a:t/>
            </a:r>
            <a:br>
              <a:rPr lang="en-GB" sz="2000" dirty="0" smtClean="0"/>
            </a:br>
            <a:r>
              <a:rPr lang="en-GB" sz="2000" b="1" dirty="0" smtClean="0"/>
              <a:t>Great if…</a:t>
            </a:r>
            <a:r>
              <a:rPr lang="en-GB" sz="2000" dirty="0" smtClean="0"/>
              <a:t> </a:t>
            </a:r>
            <a:r>
              <a:rPr lang="en-GB" sz="2000" dirty="0"/>
              <a:t>You </a:t>
            </a:r>
            <a:r>
              <a:rPr lang="en-GB" sz="2000" dirty="0" smtClean="0"/>
              <a:t>can explain how they are used in the preparation of dishes.</a:t>
            </a:r>
            <a:br>
              <a:rPr lang="en-GB" sz="2000" dirty="0" smtClean="0"/>
            </a:br>
            <a:r>
              <a:rPr lang="en-GB" sz="2000" b="1" dirty="0" smtClean="0"/>
              <a:t>Even better if…</a:t>
            </a:r>
            <a:r>
              <a:rPr lang="en-GB" sz="2000" dirty="0" smtClean="0"/>
              <a:t> </a:t>
            </a:r>
            <a:r>
              <a:rPr lang="en-GB" sz="2000" dirty="0"/>
              <a:t>You </a:t>
            </a:r>
            <a:r>
              <a:rPr lang="en-GB" sz="2000" dirty="0" smtClean="0"/>
              <a:t>can identify dishes that can be prepared using these cooking </a:t>
            </a:r>
            <a:r>
              <a:rPr lang="en-GB" sz="2000" dirty="0" smtClean="0"/>
              <a:t>methods</a:t>
            </a:r>
            <a:r>
              <a:rPr lang="en-GB" sz="2000" dirty="0" smtClean="0"/>
              <a:t>.</a:t>
            </a:r>
            <a:endParaRPr lang="en-GB" sz="2400" b="1" dirty="0"/>
          </a:p>
        </p:txBody>
      </p:sp>
      <p:sp>
        <p:nvSpPr>
          <p:cNvPr id="4" name="Rectangle 3"/>
          <p:cNvSpPr/>
          <p:nvPr/>
        </p:nvSpPr>
        <p:spPr>
          <a:xfrm>
            <a:off x="3725384" y="684048"/>
            <a:ext cx="7795785" cy="2677656"/>
          </a:xfrm>
          <a:prstGeom prst="rect">
            <a:avLst/>
          </a:prstGeom>
        </p:spPr>
        <p:txBody>
          <a:bodyPr wrap="square">
            <a:spAutoFit/>
          </a:bodyPr>
          <a:lstStyle/>
          <a:p>
            <a:r>
              <a:rPr lang="en-GB" sz="2800" b="1" dirty="0" smtClean="0"/>
              <a:t>Fondue Cookery:</a:t>
            </a:r>
            <a:endParaRPr lang="en-GB" sz="2800" b="1" dirty="0" smtClean="0"/>
          </a:p>
          <a:p>
            <a:endParaRPr lang="en-GB" sz="2800" dirty="0" smtClean="0"/>
          </a:p>
          <a:p>
            <a:r>
              <a:rPr lang="en-GB" sz="2800" dirty="0" smtClean="0"/>
              <a:t>A fondue can be used as a container for hot fat. Small pieces of meat (usually veal, beef or pork) and dipped into the fondue on long skewers to cook and served sauces, salads and bread.</a:t>
            </a:r>
            <a:endParaRPr lang="en-GB" sz="2800" dirty="0"/>
          </a:p>
        </p:txBody>
      </p:sp>
    </p:spTree>
    <p:extLst>
      <p:ext uri="{BB962C8B-B14F-4D97-AF65-F5344CB8AC3E}">
        <p14:creationId xmlns:p14="http://schemas.microsoft.com/office/powerpoint/2010/main" val="1520348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770840" y="1556107"/>
            <a:ext cx="8037094" cy="3108543"/>
          </a:xfrm>
          <a:prstGeom prst="rect">
            <a:avLst/>
          </a:prstGeom>
        </p:spPr>
        <p:txBody>
          <a:bodyPr wrap="square">
            <a:spAutoFit/>
          </a:bodyPr>
          <a:lstStyle/>
          <a:p>
            <a:r>
              <a:rPr lang="en-GB" sz="2800" b="1" u="sng" dirty="0" smtClean="0"/>
              <a:t>Cooking in </a:t>
            </a:r>
            <a:r>
              <a:rPr lang="en-GB" sz="2800" b="1" u="sng" dirty="0" smtClean="0"/>
              <a:t>Fat</a:t>
            </a:r>
            <a:endParaRPr lang="en-GB" sz="2800" b="1" u="sng" dirty="0" smtClean="0"/>
          </a:p>
          <a:p>
            <a:endParaRPr lang="en-GB" sz="2800" dirty="0"/>
          </a:p>
          <a:p>
            <a:r>
              <a:rPr lang="en-GB" sz="2800" dirty="0" smtClean="0"/>
              <a:t>The important thing to remember frying is that you are cooking at twice the temperature of cooking in water and a single minute can mean the difference between perfectly cooked food and a disaster.</a:t>
            </a:r>
            <a:endParaRPr lang="en-GB" sz="2800" dirty="0" smtClean="0"/>
          </a:p>
          <a:p>
            <a:endParaRPr lang="en-GB" sz="2800" dirty="0"/>
          </a:p>
        </p:txBody>
      </p:sp>
      <p:sp>
        <p:nvSpPr>
          <p:cNvPr id="4" name="Title 1"/>
          <p:cNvSpPr>
            <a:spLocks noGrp="1"/>
          </p:cNvSpPr>
          <p:nvPr>
            <p:ph type="title"/>
          </p:nvPr>
        </p:nvSpPr>
        <p:spPr>
          <a:xfrm>
            <a:off x="252919" y="1123837"/>
            <a:ext cx="2947482" cy="4601183"/>
          </a:xfrm>
        </p:spPr>
        <p:txBody>
          <a:bodyPr>
            <a:normAutofit/>
          </a:bodyPr>
          <a:lstStyle/>
          <a:p>
            <a:r>
              <a:rPr lang="en-GB" sz="2400" b="1" dirty="0" smtClean="0"/>
              <a:t>Objective:</a:t>
            </a:r>
            <a:r>
              <a:rPr lang="en-GB" sz="2400" dirty="0" smtClean="0"/>
              <a:t>  </a:t>
            </a:r>
            <a:br>
              <a:rPr lang="en-GB" sz="2400" dirty="0" smtClean="0"/>
            </a:br>
            <a:r>
              <a:rPr lang="en-GB" sz="2000" dirty="0" smtClean="0"/>
              <a:t>To understand the different methods of cooking in </a:t>
            </a:r>
            <a:r>
              <a:rPr lang="en-GB" sz="2000" dirty="0" smtClean="0"/>
              <a:t>fat</a:t>
            </a:r>
            <a:r>
              <a:rPr lang="en-GB" sz="2000" dirty="0" smtClean="0"/>
              <a:t>.</a:t>
            </a:r>
            <a:r>
              <a:rPr lang="en-GB" sz="2400" dirty="0" smtClean="0"/>
              <a:t/>
            </a:r>
            <a:br>
              <a:rPr lang="en-GB" sz="2400" dirty="0" smtClean="0"/>
            </a:br>
            <a:r>
              <a:rPr lang="en-GB" sz="2400" dirty="0"/>
              <a:t/>
            </a:r>
            <a:br>
              <a:rPr lang="en-GB" sz="2400" dirty="0"/>
            </a:br>
            <a:r>
              <a:rPr lang="en-GB" sz="2400" b="1" dirty="0" smtClean="0"/>
              <a:t>Outcomes: </a:t>
            </a:r>
            <a:br>
              <a:rPr lang="en-GB" sz="2400" b="1" dirty="0" smtClean="0"/>
            </a:br>
            <a:r>
              <a:rPr lang="en-GB" sz="2400" b="1" dirty="0" smtClean="0"/>
              <a:t/>
            </a:r>
            <a:br>
              <a:rPr lang="en-GB" sz="2400" b="1" dirty="0" smtClean="0"/>
            </a:br>
            <a:r>
              <a:rPr lang="en-GB" sz="2000" b="1" dirty="0" smtClean="0"/>
              <a:t>Good if… </a:t>
            </a:r>
            <a:r>
              <a:rPr lang="en-GB" sz="2000" dirty="0" smtClean="0"/>
              <a:t>You can name 3 methods of cooking in </a:t>
            </a:r>
            <a:r>
              <a:rPr lang="en-GB" sz="2000" dirty="0" smtClean="0"/>
              <a:t>fat</a:t>
            </a:r>
            <a:r>
              <a:rPr lang="en-GB" sz="2000" dirty="0" smtClean="0"/>
              <a:t>.</a:t>
            </a:r>
            <a:r>
              <a:rPr lang="en-GB" sz="2000" dirty="0" smtClean="0"/>
              <a:t/>
            </a:r>
            <a:br>
              <a:rPr lang="en-GB" sz="2000" dirty="0" smtClean="0"/>
            </a:br>
            <a:r>
              <a:rPr lang="en-GB" sz="2000" b="1" dirty="0" smtClean="0"/>
              <a:t>Great if…</a:t>
            </a:r>
            <a:r>
              <a:rPr lang="en-GB" sz="2000" dirty="0" smtClean="0"/>
              <a:t> </a:t>
            </a:r>
            <a:r>
              <a:rPr lang="en-GB" sz="2000" dirty="0"/>
              <a:t>You </a:t>
            </a:r>
            <a:r>
              <a:rPr lang="en-GB" sz="2000" dirty="0" smtClean="0"/>
              <a:t>can explain how they are used in the preparation of dishes.</a:t>
            </a:r>
            <a:br>
              <a:rPr lang="en-GB" sz="2000" dirty="0" smtClean="0"/>
            </a:br>
            <a:r>
              <a:rPr lang="en-GB" sz="2000" b="1" dirty="0" smtClean="0"/>
              <a:t>Even better if…</a:t>
            </a:r>
            <a:r>
              <a:rPr lang="en-GB" sz="2000" dirty="0" smtClean="0"/>
              <a:t> </a:t>
            </a:r>
            <a:r>
              <a:rPr lang="en-GB" sz="2000" dirty="0"/>
              <a:t>You </a:t>
            </a:r>
            <a:r>
              <a:rPr lang="en-GB" sz="2000" dirty="0" smtClean="0"/>
              <a:t>can identify dishes that can be prepared using these cooking </a:t>
            </a:r>
            <a:r>
              <a:rPr lang="en-GB" sz="2000" dirty="0" smtClean="0"/>
              <a:t>methods</a:t>
            </a:r>
            <a:r>
              <a:rPr lang="en-GB" sz="2000" dirty="0" smtClean="0"/>
              <a:t>.</a:t>
            </a:r>
            <a:endParaRPr lang="en-GB" sz="2400" b="1" dirty="0"/>
          </a:p>
        </p:txBody>
      </p:sp>
    </p:spTree>
    <p:extLst>
      <p:ext uri="{BB962C8B-B14F-4D97-AF65-F5344CB8AC3E}">
        <p14:creationId xmlns:p14="http://schemas.microsoft.com/office/powerpoint/2010/main" val="13310374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725384" y="812838"/>
            <a:ext cx="7795785" cy="3970318"/>
          </a:xfrm>
          <a:prstGeom prst="rect">
            <a:avLst/>
          </a:prstGeom>
        </p:spPr>
        <p:txBody>
          <a:bodyPr wrap="square">
            <a:spAutoFit/>
          </a:bodyPr>
          <a:lstStyle/>
          <a:p>
            <a:r>
              <a:rPr lang="en-GB" sz="2800" b="1" dirty="0" smtClean="0"/>
              <a:t>Shallow frying:</a:t>
            </a:r>
            <a:endParaRPr lang="en-GB" sz="2800" b="1" dirty="0" smtClean="0"/>
          </a:p>
          <a:p>
            <a:endParaRPr lang="en-GB" sz="2800" dirty="0" smtClean="0"/>
          </a:p>
          <a:p>
            <a:r>
              <a:rPr lang="en-GB" sz="2800" dirty="0" smtClean="0"/>
              <a:t>Shallow frying is a quick method of cooking in which food is browned in hot fat. All foods should be turned and cooked and browned on both sides. As a general rule, the ‘presentation side’ of the food (the side that the customer will see on th</a:t>
            </a:r>
            <a:r>
              <a:rPr lang="en-GB" sz="2800" dirty="0" smtClean="0"/>
              <a:t>e plate) should always be fried first as this side will have the best appearance.</a:t>
            </a:r>
            <a:r>
              <a:rPr lang="en-GB" sz="2800" dirty="0" smtClean="0"/>
              <a:t> </a:t>
            </a:r>
            <a:endParaRPr lang="en-GB" sz="2800" dirty="0"/>
          </a:p>
        </p:txBody>
      </p:sp>
      <p:sp>
        <p:nvSpPr>
          <p:cNvPr id="4" name="Title 1"/>
          <p:cNvSpPr>
            <a:spLocks noGrp="1"/>
          </p:cNvSpPr>
          <p:nvPr>
            <p:ph type="title"/>
          </p:nvPr>
        </p:nvSpPr>
        <p:spPr>
          <a:xfrm>
            <a:off x="252919" y="1110958"/>
            <a:ext cx="2947482" cy="4601183"/>
          </a:xfrm>
        </p:spPr>
        <p:txBody>
          <a:bodyPr>
            <a:normAutofit/>
          </a:bodyPr>
          <a:lstStyle/>
          <a:p>
            <a:r>
              <a:rPr lang="en-GB" sz="2400" b="1" dirty="0" smtClean="0"/>
              <a:t>Objective:</a:t>
            </a:r>
            <a:r>
              <a:rPr lang="en-GB" sz="2400" dirty="0" smtClean="0"/>
              <a:t>  </a:t>
            </a:r>
            <a:br>
              <a:rPr lang="en-GB" sz="2400" dirty="0" smtClean="0"/>
            </a:br>
            <a:r>
              <a:rPr lang="en-GB" sz="2000" dirty="0" smtClean="0"/>
              <a:t>To understand the different methods of cooking in </a:t>
            </a:r>
            <a:r>
              <a:rPr lang="en-GB" sz="2000" dirty="0" smtClean="0"/>
              <a:t>fat</a:t>
            </a:r>
            <a:r>
              <a:rPr lang="en-GB" sz="2000" dirty="0" smtClean="0"/>
              <a:t>.</a:t>
            </a:r>
            <a:r>
              <a:rPr lang="en-GB" sz="2400" dirty="0" smtClean="0"/>
              <a:t/>
            </a:r>
            <a:br>
              <a:rPr lang="en-GB" sz="2400" dirty="0" smtClean="0"/>
            </a:br>
            <a:r>
              <a:rPr lang="en-GB" sz="2400" dirty="0"/>
              <a:t/>
            </a:r>
            <a:br>
              <a:rPr lang="en-GB" sz="2400" dirty="0"/>
            </a:br>
            <a:r>
              <a:rPr lang="en-GB" sz="2400" b="1" dirty="0" smtClean="0"/>
              <a:t>Outcomes: </a:t>
            </a:r>
            <a:br>
              <a:rPr lang="en-GB" sz="2400" b="1" dirty="0" smtClean="0"/>
            </a:br>
            <a:r>
              <a:rPr lang="en-GB" sz="2400" b="1" dirty="0" smtClean="0"/>
              <a:t/>
            </a:r>
            <a:br>
              <a:rPr lang="en-GB" sz="2400" b="1" dirty="0" smtClean="0"/>
            </a:br>
            <a:r>
              <a:rPr lang="en-GB" sz="2000" b="1" dirty="0" smtClean="0"/>
              <a:t>Good if… </a:t>
            </a:r>
            <a:r>
              <a:rPr lang="en-GB" sz="2000" dirty="0" smtClean="0"/>
              <a:t>You can name 3 methods of cooking in </a:t>
            </a:r>
            <a:r>
              <a:rPr lang="en-GB" sz="2000" dirty="0" smtClean="0"/>
              <a:t>fat</a:t>
            </a:r>
            <a:r>
              <a:rPr lang="en-GB" sz="2000" dirty="0" smtClean="0"/>
              <a:t>.</a:t>
            </a:r>
            <a:r>
              <a:rPr lang="en-GB" sz="2000" dirty="0" smtClean="0"/>
              <a:t/>
            </a:r>
            <a:br>
              <a:rPr lang="en-GB" sz="2000" dirty="0" smtClean="0"/>
            </a:br>
            <a:r>
              <a:rPr lang="en-GB" sz="2000" b="1" dirty="0" smtClean="0"/>
              <a:t>Great if…</a:t>
            </a:r>
            <a:r>
              <a:rPr lang="en-GB" sz="2000" dirty="0" smtClean="0"/>
              <a:t> </a:t>
            </a:r>
            <a:r>
              <a:rPr lang="en-GB" sz="2000" dirty="0"/>
              <a:t>You </a:t>
            </a:r>
            <a:r>
              <a:rPr lang="en-GB" sz="2000" dirty="0" smtClean="0"/>
              <a:t>can explain how they are used in the preparation of dishes.</a:t>
            </a:r>
            <a:br>
              <a:rPr lang="en-GB" sz="2000" dirty="0" smtClean="0"/>
            </a:br>
            <a:r>
              <a:rPr lang="en-GB" sz="2000" b="1" dirty="0" smtClean="0"/>
              <a:t>Even better if…</a:t>
            </a:r>
            <a:r>
              <a:rPr lang="en-GB" sz="2000" dirty="0" smtClean="0"/>
              <a:t> </a:t>
            </a:r>
            <a:r>
              <a:rPr lang="en-GB" sz="2000" dirty="0"/>
              <a:t>You </a:t>
            </a:r>
            <a:r>
              <a:rPr lang="en-GB" sz="2000" dirty="0" smtClean="0"/>
              <a:t>can identify dishes that can be prepared using these cooking </a:t>
            </a:r>
            <a:r>
              <a:rPr lang="en-GB" sz="2000" dirty="0" smtClean="0"/>
              <a:t>methods</a:t>
            </a:r>
            <a:r>
              <a:rPr lang="en-GB" sz="2000" dirty="0" smtClean="0"/>
              <a:t>.</a:t>
            </a:r>
            <a:endParaRPr lang="en-GB" sz="2400" b="1" dirty="0"/>
          </a:p>
        </p:txBody>
      </p:sp>
    </p:spTree>
    <p:extLst>
      <p:ext uri="{BB962C8B-B14F-4D97-AF65-F5344CB8AC3E}">
        <p14:creationId xmlns:p14="http://schemas.microsoft.com/office/powerpoint/2010/main" val="1081398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25384" y="812838"/>
            <a:ext cx="7795785" cy="3970318"/>
          </a:xfrm>
          <a:prstGeom prst="rect">
            <a:avLst/>
          </a:prstGeom>
        </p:spPr>
        <p:txBody>
          <a:bodyPr wrap="square">
            <a:spAutoFit/>
          </a:bodyPr>
          <a:lstStyle/>
          <a:p>
            <a:r>
              <a:rPr lang="en-GB" sz="2800" b="1" dirty="0" smtClean="0"/>
              <a:t>Sautéing:</a:t>
            </a:r>
            <a:endParaRPr lang="en-GB" sz="2800" b="1" dirty="0" smtClean="0"/>
          </a:p>
          <a:p>
            <a:endParaRPr lang="en-GB" sz="2800" dirty="0" smtClean="0"/>
          </a:p>
          <a:p>
            <a:r>
              <a:rPr lang="en-GB" sz="2800" dirty="0" smtClean="0"/>
              <a:t>Literally translated from the French, this means ‘jump </a:t>
            </a:r>
            <a:r>
              <a:rPr lang="en-GB" sz="2800" dirty="0" smtClean="0"/>
              <a:t>or toss’. Sautéing is tossing small pieces of food in fat that is hot but not smoking. Ideally this is carried out in a pan with a handle (a sauté pan is ideal). A mixture of oil and butter is considered to be the best for sautéing. Foods such as fish, liver, kidney and strips of steak are ideal for sautéing.</a:t>
            </a:r>
            <a:r>
              <a:rPr lang="en-GB" sz="2800" dirty="0" smtClean="0"/>
              <a:t> </a:t>
            </a:r>
            <a:endParaRPr lang="en-GB" sz="2800" dirty="0"/>
          </a:p>
        </p:txBody>
      </p:sp>
      <p:sp>
        <p:nvSpPr>
          <p:cNvPr id="3" name="Title 1"/>
          <p:cNvSpPr>
            <a:spLocks noGrp="1"/>
          </p:cNvSpPr>
          <p:nvPr>
            <p:ph type="title"/>
          </p:nvPr>
        </p:nvSpPr>
        <p:spPr>
          <a:xfrm>
            <a:off x="252919" y="1123837"/>
            <a:ext cx="2947482" cy="4601183"/>
          </a:xfrm>
        </p:spPr>
        <p:txBody>
          <a:bodyPr>
            <a:normAutofit/>
          </a:bodyPr>
          <a:lstStyle/>
          <a:p>
            <a:r>
              <a:rPr lang="en-GB" sz="2400" b="1" dirty="0" smtClean="0"/>
              <a:t>Objective:</a:t>
            </a:r>
            <a:r>
              <a:rPr lang="en-GB" sz="2400" dirty="0" smtClean="0"/>
              <a:t>  </a:t>
            </a:r>
            <a:br>
              <a:rPr lang="en-GB" sz="2400" dirty="0" smtClean="0"/>
            </a:br>
            <a:r>
              <a:rPr lang="en-GB" sz="2000" dirty="0" smtClean="0"/>
              <a:t>To understand the different methods of cooking in </a:t>
            </a:r>
            <a:r>
              <a:rPr lang="en-GB" sz="2000" dirty="0" smtClean="0"/>
              <a:t>fat</a:t>
            </a:r>
            <a:r>
              <a:rPr lang="en-GB" sz="2000" dirty="0" smtClean="0"/>
              <a:t>.</a:t>
            </a:r>
            <a:r>
              <a:rPr lang="en-GB" sz="2400" dirty="0" smtClean="0"/>
              <a:t/>
            </a:r>
            <a:br>
              <a:rPr lang="en-GB" sz="2400" dirty="0" smtClean="0"/>
            </a:br>
            <a:r>
              <a:rPr lang="en-GB" sz="2400" dirty="0"/>
              <a:t/>
            </a:r>
            <a:br>
              <a:rPr lang="en-GB" sz="2400" dirty="0"/>
            </a:br>
            <a:r>
              <a:rPr lang="en-GB" sz="2400" b="1" dirty="0" smtClean="0"/>
              <a:t>Outcomes: </a:t>
            </a:r>
            <a:br>
              <a:rPr lang="en-GB" sz="2400" b="1" dirty="0" smtClean="0"/>
            </a:br>
            <a:r>
              <a:rPr lang="en-GB" sz="2400" b="1" dirty="0" smtClean="0"/>
              <a:t/>
            </a:r>
            <a:br>
              <a:rPr lang="en-GB" sz="2400" b="1" dirty="0" smtClean="0"/>
            </a:br>
            <a:r>
              <a:rPr lang="en-GB" sz="2000" b="1" dirty="0" smtClean="0"/>
              <a:t>Good if… </a:t>
            </a:r>
            <a:r>
              <a:rPr lang="en-GB" sz="2000" dirty="0" smtClean="0"/>
              <a:t>You can name 3 methods of cooking in </a:t>
            </a:r>
            <a:r>
              <a:rPr lang="en-GB" sz="2000" dirty="0" smtClean="0"/>
              <a:t>fat</a:t>
            </a:r>
            <a:r>
              <a:rPr lang="en-GB" sz="2000" dirty="0" smtClean="0"/>
              <a:t>.</a:t>
            </a:r>
            <a:r>
              <a:rPr lang="en-GB" sz="2000" dirty="0" smtClean="0"/>
              <a:t/>
            </a:r>
            <a:br>
              <a:rPr lang="en-GB" sz="2000" dirty="0" smtClean="0"/>
            </a:br>
            <a:r>
              <a:rPr lang="en-GB" sz="2000" b="1" dirty="0" smtClean="0"/>
              <a:t>Great if…</a:t>
            </a:r>
            <a:r>
              <a:rPr lang="en-GB" sz="2000" dirty="0" smtClean="0"/>
              <a:t> </a:t>
            </a:r>
            <a:r>
              <a:rPr lang="en-GB" sz="2000" dirty="0"/>
              <a:t>You </a:t>
            </a:r>
            <a:r>
              <a:rPr lang="en-GB" sz="2000" dirty="0" smtClean="0"/>
              <a:t>can explain how they are used in the preparation of dishes.</a:t>
            </a:r>
            <a:br>
              <a:rPr lang="en-GB" sz="2000" dirty="0" smtClean="0"/>
            </a:br>
            <a:r>
              <a:rPr lang="en-GB" sz="2000" b="1" dirty="0" smtClean="0"/>
              <a:t>Even better if…</a:t>
            </a:r>
            <a:r>
              <a:rPr lang="en-GB" sz="2000" dirty="0" smtClean="0"/>
              <a:t> </a:t>
            </a:r>
            <a:r>
              <a:rPr lang="en-GB" sz="2000" dirty="0"/>
              <a:t>You </a:t>
            </a:r>
            <a:r>
              <a:rPr lang="en-GB" sz="2000" dirty="0" smtClean="0"/>
              <a:t>can identify dishes that can be prepared using these cooking </a:t>
            </a:r>
            <a:r>
              <a:rPr lang="en-GB" sz="2000" dirty="0" smtClean="0"/>
              <a:t>methods</a:t>
            </a:r>
            <a:r>
              <a:rPr lang="en-GB" sz="2000" dirty="0" smtClean="0"/>
              <a:t>.</a:t>
            </a:r>
            <a:endParaRPr lang="en-GB" sz="2400" b="1" dirty="0"/>
          </a:p>
        </p:txBody>
      </p:sp>
      <p:sp>
        <p:nvSpPr>
          <p:cNvPr id="4" name="AutoShape 2" descr="Image result for sauteing"/>
          <p:cNvSpPr>
            <a:spLocks noChangeAspect="1" noChangeArrowheads="1"/>
          </p:cNvSpPr>
          <p:nvPr/>
        </p:nvSpPr>
        <p:spPr bwMode="auto">
          <a:xfrm>
            <a:off x="9781951" y="542022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19983103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25384" y="812838"/>
            <a:ext cx="7795785" cy="3108543"/>
          </a:xfrm>
          <a:prstGeom prst="rect">
            <a:avLst/>
          </a:prstGeom>
        </p:spPr>
        <p:txBody>
          <a:bodyPr wrap="square">
            <a:spAutoFit/>
          </a:bodyPr>
          <a:lstStyle/>
          <a:p>
            <a:r>
              <a:rPr lang="en-GB" sz="2800" b="1" dirty="0" smtClean="0"/>
              <a:t>Deep-</a:t>
            </a:r>
            <a:r>
              <a:rPr lang="en-GB" sz="2800" b="1" dirty="0" smtClean="0"/>
              <a:t>frying:</a:t>
            </a:r>
            <a:endParaRPr lang="en-GB" sz="2800" b="1" dirty="0" smtClean="0"/>
          </a:p>
          <a:p>
            <a:endParaRPr lang="en-GB" sz="2800" dirty="0" smtClean="0"/>
          </a:p>
          <a:p>
            <a:r>
              <a:rPr lang="en-GB" sz="2800" dirty="0" smtClean="0"/>
              <a:t>Deep-frying is cooking in a </a:t>
            </a:r>
            <a:r>
              <a:rPr lang="en-GB" sz="2800" dirty="0" err="1" smtClean="0"/>
              <a:t>friture</a:t>
            </a:r>
            <a:r>
              <a:rPr lang="en-GB" sz="2800" dirty="0" smtClean="0"/>
              <a:t> or deep-fat fryer, in deep fat. It is important that the food is able to float freely in the fat. Because of the safety issues </a:t>
            </a:r>
            <a:r>
              <a:rPr lang="en-GB" sz="2800" dirty="0" smtClean="0"/>
              <a:t>of</a:t>
            </a:r>
            <a:r>
              <a:rPr lang="en-GB" sz="2800" dirty="0" smtClean="0"/>
              <a:t> using hot fat there are some rules you should follow when using a deep-fat fryer. </a:t>
            </a:r>
            <a:endParaRPr lang="en-GB" sz="2800" dirty="0"/>
          </a:p>
        </p:txBody>
      </p:sp>
      <p:sp>
        <p:nvSpPr>
          <p:cNvPr id="3" name="Title 1"/>
          <p:cNvSpPr>
            <a:spLocks noGrp="1"/>
          </p:cNvSpPr>
          <p:nvPr>
            <p:ph type="title"/>
          </p:nvPr>
        </p:nvSpPr>
        <p:spPr>
          <a:xfrm>
            <a:off x="252919" y="1123837"/>
            <a:ext cx="2947482" cy="4601183"/>
          </a:xfrm>
        </p:spPr>
        <p:txBody>
          <a:bodyPr>
            <a:normAutofit/>
          </a:bodyPr>
          <a:lstStyle/>
          <a:p>
            <a:r>
              <a:rPr lang="en-GB" sz="2400" b="1" dirty="0" smtClean="0"/>
              <a:t>Objective:</a:t>
            </a:r>
            <a:r>
              <a:rPr lang="en-GB" sz="2400" dirty="0" smtClean="0"/>
              <a:t>  </a:t>
            </a:r>
            <a:br>
              <a:rPr lang="en-GB" sz="2400" dirty="0" smtClean="0"/>
            </a:br>
            <a:r>
              <a:rPr lang="en-GB" sz="2000" dirty="0" smtClean="0"/>
              <a:t>To understand the different methods of cooking in </a:t>
            </a:r>
            <a:r>
              <a:rPr lang="en-GB" sz="2000" dirty="0" smtClean="0"/>
              <a:t>fat</a:t>
            </a:r>
            <a:r>
              <a:rPr lang="en-GB" sz="2000" dirty="0" smtClean="0"/>
              <a:t>.</a:t>
            </a:r>
            <a:r>
              <a:rPr lang="en-GB" sz="2400" dirty="0" smtClean="0"/>
              <a:t/>
            </a:r>
            <a:br>
              <a:rPr lang="en-GB" sz="2400" dirty="0" smtClean="0"/>
            </a:br>
            <a:r>
              <a:rPr lang="en-GB" sz="2400" dirty="0"/>
              <a:t/>
            </a:r>
            <a:br>
              <a:rPr lang="en-GB" sz="2400" dirty="0"/>
            </a:br>
            <a:r>
              <a:rPr lang="en-GB" sz="2400" b="1" dirty="0" smtClean="0"/>
              <a:t>Outcomes: </a:t>
            </a:r>
            <a:br>
              <a:rPr lang="en-GB" sz="2400" b="1" dirty="0" smtClean="0"/>
            </a:br>
            <a:r>
              <a:rPr lang="en-GB" sz="2400" b="1" dirty="0" smtClean="0"/>
              <a:t/>
            </a:r>
            <a:br>
              <a:rPr lang="en-GB" sz="2400" b="1" dirty="0" smtClean="0"/>
            </a:br>
            <a:r>
              <a:rPr lang="en-GB" sz="2000" b="1" dirty="0" smtClean="0"/>
              <a:t>Good if… </a:t>
            </a:r>
            <a:r>
              <a:rPr lang="en-GB" sz="2000" dirty="0" smtClean="0"/>
              <a:t>You can name 3 methods of cooking in </a:t>
            </a:r>
            <a:r>
              <a:rPr lang="en-GB" sz="2000" dirty="0" smtClean="0"/>
              <a:t>fat</a:t>
            </a:r>
            <a:r>
              <a:rPr lang="en-GB" sz="2000" dirty="0" smtClean="0"/>
              <a:t>.</a:t>
            </a:r>
            <a:r>
              <a:rPr lang="en-GB" sz="2000" dirty="0" smtClean="0"/>
              <a:t/>
            </a:r>
            <a:br>
              <a:rPr lang="en-GB" sz="2000" dirty="0" smtClean="0"/>
            </a:br>
            <a:r>
              <a:rPr lang="en-GB" sz="2000" b="1" dirty="0" smtClean="0"/>
              <a:t>Great if…</a:t>
            </a:r>
            <a:r>
              <a:rPr lang="en-GB" sz="2000" dirty="0" smtClean="0"/>
              <a:t> </a:t>
            </a:r>
            <a:r>
              <a:rPr lang="en-GB" sz="2000" dirty="0"/>
              <a:t>You </a:t>
            </a:r>
            <a:r>
              <a:rPr lang="en-GB" sz="2000" dirty="0" smtClean="0"/>
              <a:t>can explain how they are used in the preparation of dishes.</a:t>
            </a:r>
            <a:br>
              <a:rPr lang="en-GB" sz="2000" dirty="0" smtClean="0"/>
            </a:br>
            <a:r>
              <a:rPr lang="en-GB" sz="2000" b="1" dirty="0" smtClean="0"/>
              <a:t>Even better if…</a:t>
            </a:r>
            <a:r>
              <a:rPr lang="en-GB" sz="2000" dirty="0" smtClean="0"/>
              <a:t> </a:t>
            </a:r>
            <a:r>
              <a:rPr lang="en-GB" sz="2000" dirty="0"/>
              <a:t>You </a:t>
            </a:r>
            <a:r>
              <a:rPr lang="en-GB" sz="2000" dirty="0" smtClean="0"/>
              <a:t>can identify dishes that can be prepared using these cooking </a:t>
            </a:r>
            <a:r>
              <a:rPr lang="en-GB" sz="2000" dirty="0" smtClean="0"/>
              <a:t>methods</a:t>
            </a:r>
            <a:r>
              <a:rPr lang="en-GB" sz="2000" dirty="0" smtClean="0"/>
              <a:t>.</a:t>
            </a:r>
            <a:endParaRPr lang="en-GB" sz="2400" b="1" dirty="0"/>
          </a:p>
        </p:txBody>
      </p:sp>
    </p:spTree>
    <p:extLst>
      <p:ext uri="{BB962C8B-B14F-4D97-AF65-F5344CB8AC3E}">
        <p14:creationId xmlns:p14="http://schemas.microsoft.com/office/powerpoint/2010/main" val="14407245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25384" y="336315"/>
            <a:ext cx="7795785" cy="6247864"/>
          </a:xfrm>
          <a:prstGeom prst="rect">
            <a:avLst/>
          </a:prstGeom>
        </p:spPr>
        <p:txBody>
          <a:bodyPr wrap="square">
            <a:spAutoFit/>
          </a:bodyPr>
          <a:lstStyle/>
          <a:p>
            <a:r>
              <a:rPr lang="en-GB" sz="2500" b="1" dirty="0" smtClean="0"/>
              <a:t>Safety when frying:</a:t>
            </a:r>
            <a:endParaRPr lang="en-GB" sz="2500" b="1" dirty="0" smtClean="0"/>
          </a:p>
          <a:p>
            <a:pPr marL="914400" lvl="1" indent="-457200">
              <a:buFont typeface="Arial" panose="020B0604020202020204" pitchFamily="34" charset="0"/>
              <a:buChar char="•"/>
            </a:pPr>
            <a:r>
              <a:rPr lang="en-GB" sz="2500" dirty="0" smtClean="0"/>
              <a:t>Use good quality oil.</a:t>
            </a:r>
          </a:p>
          <a:p>
            <a:pPr marL="914400" lvl="1" indent="-457200">
              <a:buFont typeface="Arial" panose="020B0604020202020204" pitchFamily="34" charset="0"/>
              <a:buChar char="•"/>
            </a:pPr>
            <a:r>
              <a:rPr lang="en-GB" sz="2500" dirty="0" smtClean="0"/>
              <a:t>Never fill </a:t>
            </a:r>
            <a:r>
              <a:rPr lang="en-GB" sz="2500" dirty="0" err="1" smtClean="0"/>
              <a:t>friture</a:t>
            </a:r>
            <a:r>
              <a:rPr lang="en-GB" sz="2500" dirty="0" smtClean="0"/>
              <a:t> (deep-fat fryer) more then three quarters full.</a:t>
            </a:r>
          </a:p>
          <a:p>
            <a:pPr marL="914400" lvl="1" indent="-457200">
              <a:buFont typeface="Arial" panose="020B0604020202020204" pitchFamily="34" charset="0"/>
              <a:buChar char="•"/>
            </a:pPr>
            <a:r>
              <a:rPr lang="en-GB" sz="2500" dirty="0" smtClean="0"/>
              <a:t>Dry food thoroughly before frying.</a:t>
            </a:r>
          </a:p>
          <a:p>
            <a:pPr marL="914400" lvl="1" indent="-457200">
              <a:buFont typeface="Arial" panose="020B0604020202020204" pitchFamily="34" charset="0"/>
              <a:buChar char="•"/>
            </a:pPr>
            <a:r>
              <a:rPr lang="en-GB" sz="2500" dirty="0" smtClean="0"/>
              <a:t>Do not fry too much food at once.</a:t>
            </a:r>
          </a:p>
          <a:p>
            <a:pPr marL="914400" lvl="1" indent="-457200">
              <a:buFont typeface="Arial" panose="020B0604020202020204" pitchFamily="34" charset="0"/>
              <a:buChar char="•"/>
            </a:pPr>
            <a:r>
              <a:rPr lang="en-GB" sz="2500" dirty="0" smtClean="0"/>
              <a:t>Normal frying temperature should be between 175˚C and 195˚C.</a:t>
            </a:r>
          </a:p>
          <a:p>
            <a:pPr marL="914400" lvl="1" indent="-457200">
              <a:buFont typeface="Arial" panose="020B0604020202020204" pitchFamily="34" charset="0"/>
              <a:buChar char="•"/>
            </a:pPr>
            <a:r>
              <a:rPr lang="en-GB" sz="2500" dirty="0" smtClean="0"/>
              <a:t>Allow the fat to ‘recover’ its heat before adding more food.</a:t>
            </a:r>
          </a:p>
          <a:p>
            <a:pPr marL="914400" lvl="1" indent="-457200">
              <a:buFont typeface="Arial" panose="020B0604020202020204" pitchFamily="34" charset="0"/>
              <a:buChar char="•"/>
            </a:pPr>
            <a:r>
              <a:rPr lang="en-GB" sz="2500" dirty="0" smtClean="0"/>
              <a:t>Strain food after use.</a:t>
            </a:r>
          </a:p>
          <a:p>
            <a:pPr marL="914400" lvl="1" indent="-457200">
              <a:buFont typeface="Arial" panose="020B0604020202020204" pitchFamily="34" charset="0"/>
              <a:buChar char="•"/>
            </a:pPr>
            <a:r>
              <a:rPr lang="en-GB" sz="2500" dirty="0" smtClean="0"/>
              <a:t>Have frying basket and spider to hand for safety.</a:t>
            </a:r>
          </a:p>
          <a:p>
            <a:pPr marL="914400" lvl="1" indent="-457200">
              <a:buFont typeface="Arial" panose="020B0604020202020204" pitchFamily="34" charset="0"/>
              <a:buChar char="•"/>
            </a:pPr>
            <a:r>
              <a:rPr lang="en-GB" sz="2500" dirty="0" smtClean="0"/>
              <a:t>Protect delicate foods with batter, flour, egg and breadcrumbs or pastry to prevent breaking up in the hot fat.</a:t>
            </a:r>
          </a:p>
          <a:p>
            <a:pPr marL="914400" lvl="1" indent="-457200">
              <a:buFont typeface="Arial" panose="020B0604020202020204" pitchFamily="34" charset="0"/>
              <a:buChar char="•"/>
            </a:pPr>
            <a:r>
              <a:rPr lang="en-GB" sz="2500" dirty="0" smtClean="0"/>
              <a:t>Change the fat regularly.</a:t>
            </a:r>
            <a:endParaRPr lang="en-GB" sz="2500" dirty="0" smtClean="0"/>
          </a:p>
        </p:txBody>
      </p:sp>
      <p:sp>
        <p:nvSpPr>
          <p:cNvPr id="3" name="Title 1"/>
          <p:cNvSpPr>
            <a:spLocks noGrp="1"/>
          </p:cNvSpPr>
          <p:nvPr>
            <p:ph type="title"/>
          </p:nvPr>
        </p:nvSpPr>
        <p:spPr>
          <a:xfrm>
            <a:off x="252919" y="1123837"/>
            <a:ext cx="2947482" cy="4601183"/>
          </a:xfrm>
        </p:spPr>
        <p:txBody>
          <a:bodyPr>
            <a:normAutofit/>
          </a:bodyPr>
          <a:lstStyle/>
          <a:p>
            <a:r>
              <a:rPr lang="en-GB" sz="2400" b="1" dirty="0" smtClean="0"/>
              <a:t>Objective:</a:t>
            </a:r>
            <a:r>
              <a:rPr lang="en-GB" sz="2400" dirty="0" smtClean="0"/>
              <a:t>  </a:t>
            </a:r>
            <a:br>
              <a:rPr lang="en-GB" sz="2400" dirty="0" smtClean="0"/>
            </a:br>
            <a:r>
              <a:rPr lang="en-GB" sz="2000" dirty="0" smtClean="0"/>
              <a:t>To understand the different methods of cooking in </a:t>
            </a:r>
            <a:r>
              <a:rPr lang="en-GB" sz="2000" dirty="0" smtClean="0"/>
              <a:t>fat</a:t>
            </a:r>
            <a:r>
              <a:rPr lang="en-GB" sz="2000" dirty="0" smtClean="0"/>
              <a:t>.</a:t>
            </a:r>
            <a:r>
              <a:rPr lang="en-GB" sz="2400" dirty="0" smtClean="0"/>
              <a:t/>
            </a:r>
            <a:br>
              <a:rPr lang="en-GB" sz="2400" dirty="0" smtClean="0"/>
            </a:br>
            <a:r>
              <a:rPr lang="en-GB" sz="2400" dirty="0"/>
              <a:t/>
            </a:r>
            <a:br>
              <a:rPr lang="en-GB" sz="2400" dirty="0"/>
            </a:br>
            <a:r>
              <a:rPr lang="en-GB" sz="2400" b="1" dirty="0" smtClean="0"/>
              <a:t>Outcomes: </a:t>
            </a:r>
            <a:br>
              <a:rPr lang="en-GB" sz="2400" b="1" dirty="0" smtClean="0"/>
            </a:br>
            <a:r>
              <a:rPr lang="en-GB" sz="2400" b="1" dirty="0" smtClean="0"/>
              <a:t/>
            </a:r>
            <a:br>
              <a:rPr lang="en-GB" sz="2400" b="1" dirty="0" smtClean="0"/>
            </a:br>
            <a:r>
              <a:rPr lang="en-GB" sz="2000" b="1" dirty="0" smtClean="0"/>
              <a:t>Good if… </a:t>
            </a:r>
            <a:r>
              <a:rPr lang="en-GB" sz="2000" dirty="0" smtClean="0"/>
              <a:t>You can name 3 methods of cooking in </a:t>
            </a:r>
            <a:r>
              <a:rPr lang="en-GB" sz="2000" dirty="0" smtClean="0"/>
              <a:t>fat</a:t>
            </a:r>
            <a:r>
              <a:rPr lang="en-GB" sz="2000" dirty="0" smtClean="0"/>
              <a:t>.</a:t>
            </a:r>
            <a:r>
              <a:rPr lang="en-GB" sz="2000" dirty="0" smtClean="0"/>
              <a:t/>
            </a:r>
            <a:br>
              <a:rPr lang="en-GB" sz="2000" dirty="0" smtClean="0"/>
            </a:br>
            <a:r>
              <a:rPr lang="en-GB" sz="2000" b="1" dirty="0" smtClean="0"/>
              <a:t>Great if…</a:t>
            </a:r>
            <a:r>
              <a:rPr lang="en-GB" sz="2000" dirty="0" smtClean="0"/>
              <a:t> </a:t>
            </a:r>
            <a:r>
              <a:rPr lang="en-GB" sz="2000" dirty="0"/>
              <a:t>You </a:t>
            </a:r>
            <a:r>
              <a:rPr lang="en-GB" sz="2000" dirty="0" smtClean="0"/>
              <a:t>can explain how they are used in the preparation of dishes.</a:t>
            </a:r>
            <a:br>
              <a:rPr lang="en-GB" sz="2000" dirty="0" smtClean="0"/>
            </a:br>
            <a:r>
              <a:rPr lang="en-GB" sz="2000" b="1" dirty="0" smtClean="0"/>
              <a:t>Even better if…</a:t>
            </a:r>
            <a:r>
              <a:rPr lang="en-GB" sz="2000" dirty="0" smtClean="0"/>
              <a:t> </a:t>
            </a:r>
            <a:r>
              <a:rPr lang="en-GB" sz="2000" dirty="0"/>
              <a:t>You </a:t>
            </a:r>
            <a:r>
              <a:rPr lang="en-GB" sz="2000" dirty="0" smtClean="0"/>
              <a:t>can identify dishes that can be prepared using these cooking </a:t>
            </a:r>
            <a:r>
              <a:rPr lang="en-GB" sz="2000" dirty="0" smtClean="0"/>
              <a:t>methods</a:t>
            </a:r>
            <a:r>
              <a:rPr lang="en-GB" sz="2000" dirty="0" smtClean="0"/>
              <a:t>.</a:t>
            </a:r>
            <a:endParaRPr lang="en-GB" sz="2400" b="1" dirty="0"/>
          </a:p>
        </p:txBody>
      </p:sp>
    </p:spTree>
    <p:extLst>
      <p:ext uri="{BB962C8B-B14F-4D97-AF65-F5344CB8AC3E}">
        <p14:creationId xmlns:p14="http://schemas.microsoft.com/office/powerpoint/2010/main" val="26454245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25384" y="812838"/>
            <a:ext cx="7795785" cy="3970318"/>
          </a:xfrm>
          <a:prstGeom prst="rect">
            <a:avLst/>
          </a:prstGeom>
        </p:spPr>
        <p:txBody>
          <a:bodyPr wrap="square">
            <a:spAutoFit/>
          </a:bodyPr>
          <a:lstStyle/>
          <a:p>
            <a:r>
              <a:rPr lang="en-GB" sz="2800" b="1" dirty="0" smtClean="0"/>
              <a:t>Stir-frying:</a:t>
            </a:r>
            <a:endParaRPr lang="en-GB" sz="2800" b="1" dirty="0" smtClean="0"/>
          </a:p>
          <a:p>
            <a:endParaRPr lang="en-GB" sz="2800" dirty="0" smtClean="0"/>
          </a:p>
          <a:p>
            <a:r>
              <a:rPr lang="en-GB" sz="2800" dirty="0" smtClean="0"/>
              <a:t>Stir-frying food is stirred and tossed very quickly in a deep pan or wok using a very small amount of oil. The success of stir-frying relies on excellent preparation of the food. As large a surface area as possible is exposed, so the food cooks as soon as it goes into the pan or wok. Stir-frying is a very popular in the preparation of Chinese dishes.</a:t>
            </a:r>
            <a:endParaRPr lang="en-GB" sz="2800" dirty="0"/>
          </a:p>
        </p:txBody>
      </p:sp>
      <p:sp>
        <p:nvSpPr>
          <p:cNvPr id="3" name="Title 1"/>
          <p:cNvSpPr>
            <a:spLocks noGrp="1"/>
          </p:cNvSpPr>
          <p:nvPr>
            <p:ph type="title"/>
          </p:nvPr>
        </p:nvSpPr>
        <p:spPr>
          <a:xfrm>
            <a:off x="252919" y="1123837"/>
            <a:ext cx="2947482" cy="4601183"/>
          </a:xfrm>
        </p:spPr>
        <p:txBody>
          <a:bodyPr>
            <a:normAutofit/>
          </a:bodyPr>
          <a:lstStyle/>
          <a:p>
            <a:r>
              <a:rPr lang="en-GB" sz="2400" b="1" dirty="0" smtClean="0"/>
              <a:t>Objective:</a:t>
            </a:r>
            <a:r>
              <a:rPr lang="en-GB" sz="2400" dirty="0" smtClean="0"/>
              <a:t>  </a:t>
            </a:r>
            <a:br>
              <a:rPr lang="en-GB" sz="2400" dirty="0" smtClean="0"/>
            </a:br>
            <a:r>
              <a:rPr lang="en-GB" sz="2000" dirty="0" smtClean="0"/>
              <a:t>To understand the different methods of cooking in </a:t>
            </a:r>
            <a:r>
              <a:rPr lang="en-GB" sz="2000" dirty="0" smtClean="0"/>
              <a:t>fat</a:t>
            </a:r>
            <a:r>
              <a:rPr lang="en-GB" sz="2000" dirty="0" smtClean="0"/>
              <a:t>.</a:t>
            </a:r>
            <a:r>
              <a:rPr lang="en-GB" sz="2400" dirty="0" smtClean="0"/>
              <a:t/>
            </a:r>
            <a:br>
              <a:rPr lang="en-GB" sz="2400" dirty="0" smtClean="0"/>
            </a:br>
            <a:r>
              <a:rPr lang="en-GB" sz="2400" dirty="0"/>
              <a:t/>
            </a:r>
            <a:br>
              <a:rPr lang="en-GB" sz="2400" dirty="0"/>
            </a:br>
            <a:r>
              <a:rPr lang="en-GB" sz="2400" b="1" dirty="0" smtClean="0"/>
              <a:t>Outcomes: </a:t>
            </a:r>
            <a:br>
              <a:rPr lang="en-GB" sz="2400" b="1" dirty="0" smtClean="0"/>
            </a:br>
            <a:r>
              <a:rPr lang="en-GB" sz="2400" b="1" dirty="0" smtClean="0"/>
              <a:t/>
            </a:r>
            <a:br>
              <a:rPr lang="en-GB" sz="2400" b="1" dirty="0" smtClean="0"/>
            </a:br>
            <a:r>
              <a:rPr lang="en-GB" sz="2000" b="1" dirty="0" smtClean="0"/>
              <a:t>Good if… </a:t>
            </a:r>
            <a:r>
              <a:rPr lang="en-GB" sz="2000" dirty="0" smtClean="0"/>
              <a:t>You can name 3 methods of cooking in </a:t>
            </a:r>
            <a:r>
              <a:rPr lang="en-GB" sz="2000" dirty="0" smtClean="0"/>
              <a:t>fat</a:t>
            </a:r>
            <a:r>
              <a:rPr lang="en-GB" sz="2000" dirty="0" smtClean="0"/>
              <a:t>.</a:t>
            </a:r>
            <a:r>
              <a:rPr lang="en-GB" sz="2000" dirty="0" smtClean="0"/>
              <a:t/>
            </a:r>
            <a:br>
              <a:rPr lang="en-GB" sz="2000" dirty="0" smtClean="0"/>
            </a:br>
            <a:r>
              <a:rPr lang="en-GB" sz="2000" b="1" dirty="0" smtClean="0"/>
              <a:t>Great if…</a:t>
            </a:r>
            <a:r>
              <a:rPr lang="en-GB" sz="2000" dirty="0" smtClean="0"/>
              <a:t> </a:t>
            </a:r>
            <a:r>
              <a:rPr lang="en-GB" sz="2000" dirty="0"/>
              <a:t>You </a:t>
            </a:r>
            <a:r>
              <a:rPr lang="en-GB" sz="2000" dirty="0" smtClean="0"/>
              <a:t>can explain how they are used in the preparation of dishes.</a:t>
            </a:r>
            <a:br>
              <a:rPr lang="en-GB" sz="2000" dirty="0" smtClean="0"/>
            </a:br>
            <a:r>
              <a:rPr lang="en-GB" sz="2000" b="1" dirty="0" smtClean="0"/>
              <a:t>Even better if…</a:t>
            </a:r>
            <a:r>
              <a:rPr lang="en-GB" sz="2000" dirty="0" smtClean="0"/>
              <a:t> </a:t>
            </a:r>
            <a:r>
              <a:rPr lang="en-GB" sz="2000" dirty="0"/>
              <a:t>You </a:t>
            </a:r>
            <a:r>
              <a:rPr lang="en-GB" sz="2000" dirty="0" smtClean="0"/>
              <a:t>can identify dishes that can be prepared using these cooking </a:t>
            </a:r>
            <a:r>
              <a:rPr lang="en-GB" sz="2000" dirty="0" smtClean="0"/>
              <a:t>methods</a:t>
            </a:r>
            <a:r>
              <a:rPr lang="en-GB" sz="2000" dirty="0" smtClean="0"/>
              <a:t>.</a:t>
            </a:r>
            <a:endParaRPr lang="en-GB" sz="2400" b="1" dirty="0"/>
          </a:p>
        </p:txBody>
      </p:sp>
    </p:spTree>
    <p:extLst>
      <p:ext uri="{BB962C8B-B14F-4D97-AF65-F5344CB8AC3E}">
        <p14:creationId xmlns:p14="http://schemas.microsoft.com/office/powerpoint/2010/main" val="17671044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25384" y="812838"/>
            <a:ext cx="7795785" cy="4832092"/>
          </a:xfrm>
          <a:prstGeom prst="rect">
            <a:avLst/>
          </a:prstGeom>
        </p:spPr>
        <p:txBody>
          <a:bodyPr wrap="square">
            <a:spAutoFit/>
          </a:bodyPr>
          <a:lstStyle/>
          <a:p>
            <a:r>
              <a:rPr lang="en-GB" sz="2800" b="1" dirty="0" smtClean="0"/>
              <a:t>Braising:</a:t>
            </a:r>
            <a:endParaRPr lang="en-GB" sz="2800" b="1" dirty="0" smtClean="0"/>
          </a:p>
          <a:p>
            <a:endParaRPr lang="en-GB" sz="2800" dirty="0" smtClean="0"/>
          </a:p>
          <a:p>
            <a:r>
              <a:rPr lang="en-GB" sz="2800" dirty="0" smtClean="0"/>
              <a:t>This is a method of cooking used for inexpensive cuts of meat. It is a combination of frying, steaming and stewing. A selection of vegetables is fried and placed in the bottom of a dish. A (browned) joint of meat is placed on top and liquid is added to come half way up the food. The dish is covered and cooked slowly inside an oven. The fat gives a delicious brown crust and the juices can be used for gravy.</a:t>
            </a:r>
            <a:endParaRPr lang="en-GB" sz="2800" dirty="0"/>
          </a:p>
        </p:txBody>
      </p:sp>
      <p:sp>
        <p:nvSpPr>
          <p:cNvPr id="3" name="Title 1"/>
          <p:cNvSpPr>
            <a:spLocks noGrp="1"/>
          </p:cNvSpPr>
          <p:nvPr>
            <p:ph type="title"/>
          </p:nvPr>
        </p:nvSpPr>
        <p:spPr>
          <a:xfrm>
            <a:off x="252919" y="1123837"/>
            <a:ext cx="2947482" cy="4601183"/>
          </a:xfrm>
        </p:spPr>
        <p:txBody>
          <a:bodyPr>
            <a:normAutofit/>
          </a:bodyPr>
          <a:lstStyle/>
          <a:p>
            <a:r>
              <a:rPr lang="en-GB" sz="2400" b="1" dirty="0" smtClean="0"/>
              <a:t>Objective:</a:t>
            </a:r>
            <a:r>
              <a:rPr lang="en-GB" sz="2400" dirty="0" smtClean="0"/>
              <a:t>  </a:t>
            </a:r>
            <a:br>
              <a:rPr lang="en-GB" sz="2400" dirty="0" smtClean="0"/>
            </a:br>
            <a:r>
              <a:rPr lang="en-GB" sz="2000" dirty="0" smtClean="0"/>
              <a:t>To understand the different methods of cooking in </a:t>
            </a:r>
            <a:r>
              <a:rPr lang="en-GB" sz="2000" dirty="0" smtClean="0"/>
              <a:t>fat</a:t>
            </a:r>
            <a:r>
              <a:rPr lang="en-GB" sz="2000" dirty="0" smtClean="0"/>
              <a:t>.</a:t>
            </a:r>
            <a:r>
              <a:rPr lang="en-GB" sz="2400" dirty="0" smtClean="0"/>
              <a:t/>
            </a:r>
            <a:br>
              <a:rPr lang="en-GB" sz="2400" dirty="0" smtClean="0"/>
            </a:br>
            <a:r>
              <a:rPr lang="en-GB" sz="2400" dirty="0"/>
              <a:t/>
            </a:r>
            <a:br>
              <a:rPr lang="en-GB" sz="2400" dirty="0"/>
            </a:br>
            <a:r>
              <a:rPr lang="en-GB" sz="2400" b="1" dirty="0" smtClean="0"/>
              <a:t>Outcomes: </a:t>
            </a:r>
            <a:br>
              <a:rPr lang="en-GB" sz="2400" b="1" dirty="0" smtClean="0"/>
            </a:br>
            <a:r>
              <a:rPr lang="en-GB" sz="2400" b="1" dirty="0" smtClean="0"/>
              <a:t/>
            </a:r>
            <a:br>
              <a:rPr lang="en-GB" sz="2400" b="1" dirty="0" smtClean="0"/>
            </a:br>
            <a:r>
              <a:rPr lang="en-GB" sz="2000" b="1" dirty="0" smtClean="0"/>
              <a:t>Good if… </a:t>
            </a:r>
            <a:r>
              <a:rPr lang="en-GB" sz="2000" dirty="0" smtClean="0"/>
              <a:t>You can name 3 methods of cooking in </a:t>
            </a:r>
            <a:r>
              <a:rPr lang="en-GB" sz="2000" dirty="0" smtClean="0"/>
              <a:t>fat</a:t>
            </a:r>
            <a:r>
              <a:rPr lang="en-GB" sz="2000" dirty="0" smtClean="0"/>
              <a:t>.</a:t>
            </a:r>
            <a:r>
              <a:rPr lang="en-GB" sz="2000" dirty="0" smtClean="0"/>
              <a:t/>
            </a:r>
            <a:br>
              <a:rPr lang="en-GB" sz="2000" dirty="0" smtClean="0"/>
            </a:br>
            <a:r>
              <a:rPr lang="en-GB" sz="2000" b="1" dirty="0" smtClean="0"/>
              <a:t>Great if…</a:t>
            </a:r>
            <a:r>
              <a:rPr lang="en-GB" sz="2000" dirty="0" smtClean="0"/>
              <a:t> </a:t>
            </a:r>
            <a:r>
              <a:rPr lang="en-GB" sz="2000" dirty="0"/>
              <a:t>You </a:t>
            </a:r>
            <a:r>
              <a:rPr lang="en-GB" sz="2000" dirty="0" smtClean="0"/>
              <a:t>can explain how they are used in the preparation of dishes.</a:t>
            </a:r>
            <a:br>
              <a:rPr lang="en-GB" sz="2000" dirty="0" smtClean="0"/>
            </a:br>
            <a:r>
              <a:rPr lang="en-GB" sz="2000" b="1" dirty="0" smtClean="0"/>
              <a:t>Even better if…</a:t>
            </a:r>
            <a:r>
              <a:rPr lang="en-GB" sz="2000" dirty="0" smtClean="0"/>
              <a:t> </a:t>
            </a:r>
            <a:r>
              <a:rPr lang="en-GB" sz="2000" dirty="0"/>
              <a:t>You </a:t>
            </a:r>
            <a:r>
              <a:rPr lang="en-GB" sz="2000" dirty="0" smtClean="0"/>
              <a:t>can identify dishes that can be prepared using these cooking </a:t>
            </a:r>
            <a:r>
              <a:rPr lang="en-GB" sz="2000" dirty="0" smtClean="0"/>
              <a:t>methods</a:t>
            </a:r>
            <a:r>
              <a:rPr lang="en-GB" sz="2000" dirty="0" smtClean="0"/>
              <a:t>.</a:t>
            </a:r>
            <a:endParaRPr lang="en-GB" sz="2400" b="1" dirty="0"/>
          </a:p>
        </p:txBody>
      </p:sp>
    </p:spTree>
    <p:extLst>
      <p:ext uri="{BB962C8B-B14F-4D97-AF65-F5344CB8AC3E}">
        <p14:creationId xmlns:p14="http://schemas.microsoft.com/office/powerpoint/2010/main" val="19839548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25384" y="684048"/>
            <a:ext cx="7795785" cy="5693866"/>
          </a:xfrm>
          <a:prstGeom prst="rect">
            <a:avLst/>
          </a:prstGeom>
        </p:spPr>
        <p:txBody>
          <a:bodyPr wrap="square">
            <a:spAutoFit/>
          </a:bodyPr>
          <a:lstStyle/>
          <a:p>
            <a:r>
              <a:rPr lang="en-GB" sz="2800" b="1" dirty="0" smtClean="0"/>
              <a:t>Flambéing:</a:t>
            </a:r>
            <a:endParaRPr lang="en-GB" sz="2800" b="1" dirty="0" smtClean="0"/>
          </a:p>
          <a:p>
            <a:endParaRPr lang="en-GB" sz="2800" dirty="0" smtClean="0"/>
          </a:p>
          <a:p>
            <a:r>
              <a:rPr lang="en-GB" sz="2800" dirty="0" smtClean="0"/>
              <a:t>This is not a ‘cooking’ method in the traditional sense; but the term used to described quick flaming of food in alcohol (usually brandy, rum or Calvados). Flambéing is used to give added flavour to food and usually follows shallow frying.</a:t>
            </a:r>
          </a:p>
          <a:p>
            <a:r>
              <a:rPr lang="en-GB" sz="2800" dirty="0" smtClean="0"/>
              <a:t>Most of the alcohol burns off to leave only the flavour. High percentage alcohols (40% proof)should be used.</a:t>
            </a:r>
          </a:p>
          <a:p>
            <a:r>
              <a:rPr lang="en-GB" sz="2800" dirty="0" smtClean="0"/>
              <a:t>Flambéing is carried out in a high-class restaurants by trained staff when preparing dishes such as Crêpes Suzette and Steak Diane.</a:t>
            </a:r>
            <a:endParaRPr lang="en-GB" sz="2800" dirty="0"/>
          </a:p>
        </p:txBody>
      </p:sp>
      <p:sp>
        <p:nvSpPr>
          <p:cNvPr id="3" name="Title 1"/>
          <p:cNvSpPr>
            <a:spLocks noGrp="1"/>
          </p:cNvSpPr>
          <p:nvPr>
            <p:ph type="title"/>
          </p:nvPr>
        </p:nvSpPr>
        <p:spPr>
          <a:xfrm>
            <a:off x="252919" y="1123837"/>
            <a:ext cx="2947482" cy="4601183"/>
          </a:xfrm>
        </p:spPr>
        <p:txBody>
          <a:bodyPr>
            <a:normAutofit/>
          </a:bodyPr>
          <a:lstStyle/>
          <a:p>
            <a:r>
              <a:rPr lang="en-GB" sz="2400" b="1" dirty="0" smtClean="0"/>
              <a:t>Objective:</a:t>
            </a:r>
            <a:r>
              <a:rPr lang="en-GB" sz="2400" dirty="0" smtClean="0"/>
              <a:t>  </a:t>
            </a:r>
            <a:br>
              <a:rPr lang="en-GB" sz="2400" dirty="0" smtClean="0"/>
            </a:br>
            <a:r>
              <a:rPr lang="en-GB" sz="2000" dirty="0" smtClean="0"/>
              <a:t>To understand the different methods of cooking in </a:t>
            </a:r>
            <a:r>
              <a:rPr lang="en-GB" sz="2000" dirty="0" smtClean="0"/>
              <a:t>fat</a:t>
            </a:r>
            <a:r>
              <a:rPr lang="en-GB" sz="2000" dirty="0" smtClean="0"/>
              <a:t>.</a:t>
            </a:r>
            <a:r>
              <a:rPr lang="en-GB" sz="2400" dirty="0" smtClean="0"/>
              <a:t/>
            </a:r>
            <a:br>
              <a:rPr lang="en-GB" sz="2400" dirty="0" smtClean="0"/>
            </a:br>
            <a:r>
              <a:rPr lang="en-GB" sz="2400" dirty="0"/>
              <a:t/>
            </a:r>
            <a:br>
              <a:rPr lang="en-GB" sz="2400" dirty="0"/>
            </a:br>
            <a:r>
              <a:rPr lang="en-GB" sz="2400" b="1" dirty="0" smtClean="0"/>
              <a:t>Outcomes: </a:t>
            </a:r>
            <a:br>
              <a:rPr lang="en-GB" sz="2400" b="1" dirty="0" smtClean="0"/>
            </a:br>
            <a:r>
              <a:rPr lang="en-GB" sz="2400" b="1" dirty="0" smtClean="0"/>
              <a:t/>
            </a:r>
            <a:br>
              <a:rPr lang="en-GB" sz="2400" b="1" dirty="0" smtClean="0"/>
            </a:br>
            <a:r>
              <a:rPr lang="en-GB" sz="2000" b="1" dirty="0" smtClean="0"/>
              <a:t>Good if… </a:t>
            </a:r>
            <a:r>
              <a:rPr lang="en-GB" sz="2000" dirty="0" smtClean="0"/>
              <a:t>You can name 3 methods of cooking in </a:t>
            </a:r>
            <a:r>
              <a:rPr lang="en-GB" sz="2000" dirty="0" smtClean="0"/>
              <a:t>fat</a:t>
            </a:r>
            <a:r>
              <a:rPr lang="en-GB" sz="2000" dirty="0" smtClean="0"/>
              <a:t>.</a:t>
            </a:r>
            <a:r>
              <a:rPr lang="en-GB" sz="2000" dirty="0" smtClean="0"/>
              <a:t/>
            </a:r>
            <a:br>
              <a:rPr lang="en-GB" sz="2000" dirty="0" smtClean="0"/>
            </a:br>
            <a:r>
              <a:rPr lang="en-GB" sz="2000" b="1" dirty="0" smtClean="0"/>
              <a:t>Great if…</a:t>
            </a:r>
            <a:r>
              <a:rPr lang="en-GB" sz="2000" dirty="0" smtClean="0"/>
              <a:t> </a:t>
            </a:r>
            <a:r>
              <a:rPr lang="en-GB" sz="2000" dirty="0"/>
              <a:t>You </a:t>
            </a:r>
            <a:r>
              <a:rPr lang="en-GB" sz="2000" dirty="0" smtClean="0"/>
              <a:t>can explain how they are used in the preparation of dishes.</a:t>
            </a:r>
            <a:br>
              <a:rPr lang="en-GB" sz="2000" dirty="0" smtClean="0"/>
            </a:br>
            <a:r>
              <a:rPr lang="en-GB" sz="2000" b="1" dirty="0" smtClean="0"/>
              <a:t>Even better if…</a:t>
            </a:r>
            <a:r>
              <a:rPr lang="en-GB" sz="2000" dirty="0" smtClean="0"/>
              <a:t> </a:t>
            </a:r>
            <a:r>
              <a:rPr lang="en-GB" sz="2000" dirty="0"/>
              <a:t>You </a:t>
            </a:r>
            <a:r>
              <a:rPr lang="en-GB" sz="2000" dirty="0" smtClean="0"/>
              <a:t>can identify dishes that can be prepared using these cooking </a:t>
            </a:r>
            <a:r>
              <a:rPr lang="en-GB" sz="2000" dirty="0" smtClean="0"/>
              <a:t>methods</a:t>
            </a:r>
            <a:r>
              <a:rPr lang="en-GB" sz="2000" dirty="0" smtClean="0"/>
              <a:t>.</a:t>
            </a:r>
            <a:endParaRPr lang="en-GB" sz="2400" b="1" dirty="0"/>
          </a:p>
        </p:txBody>
      </p:sp>
    </p:spTree>
    <p:extLst>
      <p:ext uri="{BB962C8B-B14F-4D97-AF65-F5344CB8AC3E}">
        <p14:creationId xmlns:p14="http://schemas.microsoft.com/office/powerpoint/2010/main" val="2385660375"/>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TM03457475[[fn=Frame]]</Template>
  <TotalTime>219</TotalTime>
  <Words>678</Words>
  <Application>Microsoft Office PowerPoint</Application>
  <PresentationFormat>Widescreen</PresentationFormat>
  <Paragraphs>48</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Corbel</vt:lpstr>
      <vt:lpstr>Wingdings 2</vt:lpstr>
      <vt:lpstr>Frame</vt:lpstr>
      <vt:lpstr>Methods of Cooking</vt:lpstr>
      <vt:lpstr>Objective:   To understand the different methods of cooking in fat.  Outcomes:   Good if… You can name 3 methods of cooking in fat. Great if… You can explain how they are used in the preparation of dishes. Even better if… You can identify dishes that can be prepared using these cooking methods.</vt:lpstr>
      <vt:lpstr>Objective:   To understand the different methods of cooking in fat.  Outcomes:   Good if… You can name 3 methods of cooking in fat. Great if… You can explain how they are used in the preparation of dishes. Even better if… You can identify dishes that can be prepared using these cooking methods.</vt:lpstr>
      <vt:lpstr>Objective:   To understand the different methods of cooking in fat.  Outcomes:   Good if… You can name 3 methods of cooking in fat. Great if… You can explain how they are used in the preparation of dishes. Even better if… You can identify dishes that can be prepared using these cooking methods.</vt:lpstr>
      <vt:lpstr>Objective:   To understand the different methods of cooking in fat.  Outcomes:   Good if… You can name 3 methods of cooking in fat. Great if… You can explain how they are used in the preparation of dishes. Even better if… You can identify dishes that can be prepared using these cooking methods.</vt:lpstr>
      <vt:lpstr>Objective:   To understand the different methods of cooking in fat.  Outcomes:   Good if… You can name 3 methods of cooking in fat. Great if… You can explain how they are used in the preparation of dishes. Even better if… You can identify dishes that can be prepared using these cooking methods.</vt:lpstr>
      <vt:lpstr>Objective:   To understand the different methods of cooking in fat.  Outcomes:   Good if… You can name 3 methods of cooking in fat. Great if… You can explain how they are used in the preparation of dishes. Even better if… You can identify dishes that can be prepared using these cooking methods.</vt:lpstr>
      <vt:lpstr>Objective:   To understand the different methods of cooking in fat.  Outcomes:   Good if… You can name 3 methods of cooking in fat. Great if… You can explain how they are used in the preparation of dishes. Even better if… You can identify dishes that can be prepared using these cooking methods.</vt:lpstr>
      <vt:lpstr>Objective:   To understand the different methods of cooking in fat.  Outcomes:   Good if… You can name 3 methods of cooking in fat. Great if… You can explain how they are used in the preparation of dishes. Even better if… You can identify dishes that can be prepared using these cooking methods.</vt:lpstr>
      <vt:lpstr>Objective:   To understand the different methods of cooking in fat.  Outcomes:   Good if… You can name 3 methods of cooking in fat. Great if… You can explain how they are used in the preparation of dishes. Even better if… You can identify dishes that can be prepared using these cooking methods.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Pastry</dc:title>
  <dc:creator>Nicola Elsom</dc:creator>
  <cp:lastModifiedBy>Nicola Elsom</cp:lastModifiedBy>
  <cp:revision>22</cp:revision>
  <dcterms:created xsi:type="dcterms:W3CDTF">2015-01-08T23:16:22Z</dcterms:created>
  <dcterms:modified xsi:type="dcterms:W3CDTF">2015-03-01T14:33:05Z</dcterms:modified>
</cp:coreProperties>
</file>