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6" r:id="rId3"/>
    <p:sldId id="267" r:id="rId4"/>
    <p:sldId id="268" r:id="rId5"/>
    <p:sldId id="269" r:id="rId6"/>
    <p:sldId id="270" r:id="rId7"/>
    <p:sldId id="273" r:id="rId8"/>
    <p:sldId id="271" r:id="rId9"/>
    <p:sldId id="277" r:id="rId10"/>
    <p:sldId id="272" r:id="rId11"/>
    <p:sldId id="274"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13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C6B4A9-1611-4792-9094-5F34BCA07E0B}" type="datetimeFigureOut">
              <a:rPr lang="en-US" smtClean="0"/>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2595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070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2078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284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2A54C80-263E-416B-A8E0-580EDEADCBDC}" type="datetimeFigureOut">
              <a:rPr lang="en-US" smtClean="0"/>
              <a:t>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5964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384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130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18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2A54C80-263E-416B-A8E0-580EDEADCBDC}" type="datetimeFigureOut">
              <a:rPr lang="en-US" smtClean="0"/>
              <a:t>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024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2/6/2020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32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61BEF0D-F0BB-DE4B-95CE-6DB70DBA9567}" type="datetimeFigureOut">
              <a:rPr lang="en-US" smtClean="0"/>
              <a:pPr/>
              <a:t>2/6/2020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069201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834808"/>
            <a:ext cx="7315200" cy="3255264"/>
          </a:xfrm>
        </p:spPr>
        <p:txBody>
          <a:bodyPr/>
          <a:lstStyle/>
          <a:p>
            <a:r>
              <a:rPr lang="en-GB" dirty="0" smtClean="0"/>
              <a:t>Methods of Cooking</a:t>
            </a:r>
            <a:endParaRPr lang="en-GB" dirty="0"/>
          </a:p>
        </p:txBody>
      </p:sp>
      <p:sp>
        <p:nvSpPr>
          <p:cNvPr id="3" name="Subtitle 2"/>
          <p:cNvSpPr>
            <a:spLocks noGrp="1"/>
          </p:cNvSpPr>
          <p:nvPr>
            <p:ph type="subTitle" idx="1"/>
          </p:nvPr>
        </p:nvSpPr>
        <p:spPr>
          <a:xfrm>
            <a:off x="1100015" y="4283877"/>
            <a:ext cx="7315200" cy="914400"/>
          </a:xfrm>
        </p:spPr>
        <p:txBody>
          <a:bodyPr>
            <a:noAutofit/>
          </a:bodyPr>
          <a:lstStyle/>
          <a:p>
            <a:r>
              <a:rPr lang="en-GB" sz="2400" b="1" smtClean="0"/>
              <a:t>Dry </a:t>
            </a:r>
            <a:r>
              <a:rPr lang="en-GB" sz="2400" b="1" dirty="0" smtClean="0"/>
              <a:t>heat</a:t>
            </a:r>
            <a:endParaRPr lang="en-GB" sz="2400" b="1" dirty="0"/>
          </a:p>
        </p:txBody>
      </p:sp>
    </p:spTree>
    <p:extLst>
      <p:ext uri="{BB962C8B-B14F-4D97-AF65-F5344CB8AC3E}">
        <p14:creationId xmlns:p14="http://schemas.microsoft.com/office/powerpoint/2010/main" val="34183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5262979"/>
          </a:xfrm>
          <a:prstGeom prst="rect">
            <a:avLst/>
          </a:prstGeom>
        </p:spPr>
        <p:txBody>
          <a:bodyPr wrap="square">
            <a:spAutoFit/>
          </a:bodyPr>
          <a:lstStyle/>
          <a:p>
            <a:r>
              <a:rPr lang="en-GB" sz="2800" b="1" dirty="0" smtClean="0"/>
              <a:t>Tips for grilling:</a:t>
            </a:r>
          </a:p>
          <a:p>
            <a:endParaRPr lang="en-GB" sz="2800" dirty="0" smtClean="0"/>
          </a:p>
          <a:p>
            <a:pPr marL="914400" lvl="1" indent="-457200">
              <a:buFont typeface="Arial" panose="020B0604020202020204" pitchFamily="34" charset="0"/>
              <a:buChar char="•"/>
            </a:pPr>
            <a:r>
              <a:rPr lang="en-GB" sz="2800" dirty="0" smtClean="0"/>
              <a:t>Season food before grilling but add salt when cooked (salt draws out juices and makes meat dry)</a:t>
            </a:r>
          </a:p>
          <a:p>
            <a:pPr marL="914400" lvl="1" indent="-457200">
              <a:buFont typeface="Arial" panose="020B0604020202020204" pitchFamily="34" charset="0"/>
              <a:buChar char="•"/>
            </a:pPr>
            <a:r>
              <a:rPr lang="en-GB" sz="2800" dirty="0" smtClean="0"/>
              <a:t>Preheat the grill for at least 3 minutes.</a:t>
            </a:r>
          </a:p>
          <a:p>
            <a:pPr marL="914400" lvl="1" indent="-457200">
              <a:buFont typeface="Arial" panose="020B0604020202020204" pitchFamily="34" charset="0"/>
              <a:buChar char="•"/>
            </a:pPr>
            <a:r>
              <a:rPr lang="en-GB" sz="2800" dirty="0" smtClean="0"/>
              <a:t>Place food directly under the grill</a:t>
            </a:r>
          </a:p>
          <a:p>
            <a:pPr marL="914400" lvl="1" indent="-457200">
              <a:buFont typeface="Arial" panose="020B0604020202020204" pitchFamily="34" charset="0"/>
              <a:buChar char="•"/>
            </a:pPr>
            <a:r>
              <a:rPr lang="en-GB" sz="2800" dirty="0" smtClean="0"/>
              <a:t>Place thicker foods with take longer to cook lower down under the grill</a:t>
            </a:r>
            <a:r>
              <a:rPr lang="en-GB" sz="2800" dirty="0" smtClean="0"/>
              <a:t>.</a:t>
            </a:r>
          </a:p>
          <a:p>
            <a:pPr marL="914400" lvl="1" indent="-457200">
              <a:buFont typeface="Arial" panose="020B0604020202020204" pitchFamily="34" charset="0"/>
              <a:buChar char="•"/>
            </a:pPr>
            <a:r>
              <a:rPr lang="en-GB" sz="2800" dirty="0" smtClean="0"/>
              <a:t>Leave the grill door open to prevent fires</a:t>
            </a:r>
          </a:p>
          <a:p>
            <a:pPr marL="914400" lvl="1" indent="-457200">
              <a:buFont typeface="Arial" panose="020B0604020202020204" pitchFamily="34" charset="0"/>
              <a:buChar char="•"/>
            </a:pPr>
            <a:r>
              <a:rPr lang="en-GB" sz="2800" dirty="0" smtClean="0"/>
              <a:t>Use oven gloves</a:t>
            </a:r>
          </a:p>
          <a:p>
            <a:pPr marL="914400" lvl="1" indent="-457200">
              <a:buFont typeface="Arial" panose="020B0604020202020204" pitchFamily="34" charset="0"/>
              <a:buChar char="•"/>
            </a:pPr>
            <a:r>
              <a:rPr lang="en-GB" sz="2800" dirty="0" smtClean="0"/>
              <a:t>Do not add oil to the food you are grilling</a:t>
            </a:r>
            <a:endParaRPr lang="en-GB" sz="2800" dirty="0" smtClean="0"/>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1983954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5384" y="684048"/>
            <a:ext cx="7795785" cy="5293757"/>
          </a:xfrm>
          <a:prstGeom prst="rect">
            <a:avLst/>
          </a:prstGeom>
        </p:spPr>
        <p:txBody>
          <a:bodyPr wrap="square">
            <a:spAutoFit/>
          </a:bodyPr>
          <a:lstStyle/>
          <a:p>
            <a:r>
              <a:rPr lang="en-GB" sz="2600" b="1" dirty="0" smtClean="0"/>
              <a:t>Other types of grills used in catering:</a:t>
            </a:r>
          </a:p>
          <a:p>
            <a:pPr marL="914400" lvl="1" indent="-457200">
              <a:buFont typeface="Arial" panose="020B0604020202020204" pitchFamily="34" charset="0"/>
              <a:buChar char="•"/>
            </a:pPr>
            <a:r>
              <a:rPr lang="en-GB" sz="2600" dirty="0" smtClean="0"/>
              <a:t>A salamander is a type of ‘top heat’ grill used in many catering kitchens.</a:t>
            </a:r>
          </a:p>
          <a:p>
            <a:pPr marL="914400" lvl="1" indent="-457200">
              <a:buFont typeface="Arial" panose="020B0604020202020204" pitchFamily="34" charset="0"/>
              <a:buChar char="•"/>
            </a:pPr>
            <a:r>
              <a:rPr lang="en-GB" sz="2600" dirty="0" smtClean="0"/>
              <a:t>A barbecue is popular for outside cooking. Barbecued food has a smoky flavour and should be seasoned or marinated before cooking.</a:t>
            </a:r>
          </a:p>
          <a:p>
            <a:pPr marL="914400" lvl="1" indent="-457200">
              <a:buFont typeface="Arial" panose="020B0604020202020204" pitchFamily="34" charset="0"/>
              <a:buChar char="•"/>
            </a:pPr>
            <a:r>
              <a:rPr lang="en-GB" sz="2600" dirty="0" smtClean="0"/>
              <a:t>A char-grill is similar to a barbecue as it ‘holds’ the food above the heat. Many fast food use automatic conveyer belt char-grill to cook burgers and buns.</a:t>
            </a:r>
          </a:p>
          <a:p>
            <a:pPr marL="914400" lvl="1" indent="-457200">
              <a:buFont typeface="Arial" panose="020B0604020202020204" pitchFamily="34" charset="0"/>
              <a:buChar char="•"/>
            </a:pPr>
            <a:r>
              <a:rPr lang="en-GB" sz="2600" dirty="0" smtClean="0"/>
              <a:t>With a rotary toaster, slices of bread are placed on a conveyer belt and are carried through a toaster until brown.</a:t>
            </a:r>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1520348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
        <p:nvSpPr>
          <p:cNvPr id="4" name="Rectangle 3"/>
          <p:cNvSpPr/>
          <p:nvPr/>
        </p:nvSpPr>
        <p:spPr>
          <a:xfrm>
            <a:off x="3733621" y="425660"/>
            <a:ext cx="7795785" cy="5909310"/>
          </a:xfrm>
          <a:prstGeom prst="rect">
            <a:avLst/>
          </a:prstGeom>
        </p:spPr>
        <p:txBody>
          <a:bodyPr wrap="square">
            <a:spAutoFit/>
          </a:bodyPr>
          <a:lstStyle/>
          <a:p>
            <a:r>
              <a:rPr lang="en-GB" sz="2700" b="1" dirty="0" smtClean="0"/>
              <a:t>Microwaving:</a:t>
            </a:r>
          </a:p>
          <a:p>
            <a:endParaRPr lang="en-GB" sz="2700" dirty="0" smtClean="0"/>
          </a:p>
          <a:p>
            <a:r>
              <a:rPr lang="en-GB" sz="2700" dirty="0" smtClean="0"/>
              <a:t>Microwave ovens cook or warm up food much quicker than a conventional oven. Microwaves quickly heat any food containing water, by causing the water to oscillate (vibrate), which produces heat. The food absorbs the microwaves, but the oven and the baking dish remain cool (depending on the cooking time).</a:t>
            </a:r>
          </a:p>
          <a:p>
            <a:endParaRPr lang="en-GB" sz="2700" dirty="0"/>
          </a:p>
          <a:p>
            <a:r>
              <a:rPr lang="en-GB" sz="2700" dirty="0" smtClean="0"/>
              <a:t>Metals reflect microwaves and therefore metal dishes will cause sparks if they are used in the microwave. However, microwaves will pass through porcelain, earthenware, paper, cardboard, plastic, heat-resistant glass and ceramic so any of these can be used.  </a:t>
            </a:r>
            <a:endParaRPr lang="en-GB" sz="2700" dirty="0"/>
          </a:p>
        </p:txBody>
      </p:sp>
    </p:spTree>
    <p:extLst>
      <p:ext uri="{BB962C8B-B14F-4D97-AF65-F5344CB8AC3E}">
        <p14:creationId xmlns:p14="http://schemas.microsoft.com/office/powerpoint/2010/main" val="3283678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
        <p:nvSpPr>
          <p:cNvPr id="4" name="Rectangle 3"/>
          <p:cNvSpPr/>
          <p:nvPr/>
        </p:nvSpPr>
        <p:spPr>
          <a:xfrm>
            <a:off x="3733621" y="425660"/>
            <a:ext cx="7795785" cy="5078313"/>
          </a:xfrm>
          <a:prstGeom prst="rect">
            <a:avLst/>
          </a:prstGeom>
        </p:spPr>
        <p:txBody>
          <a:bodyPr wrap="square">
            <a:spAutoFit/>
          </a:bodyPr>
          <a:lstStyle/>
          <a:p>
            <a:r>
              <a:rPr lang="en-GB" sz="2700" b="1" dirty="0" smtClean="0"/>
              <a:t>Microwaving continued:</a:t>
            </a:r>
          </a:p>
          <a:p>
            <a:endParaRPr lang="en-GB" sz="2700" dirty="0" smtClean="0"/>
          </a:p>
          <a:p>
            <a:r>
              <a:rPr lang="en-GB" sz="2700" dirty="0" smtClean="0"/>
              <a:t>Microwaves do not brown food, but special browning dishes can be used. Some microwave ovens combine convection with microwave power or a grill with microwave power.</a:t>
            </a:r>
          </a:p>
          <a:p>
            <a:endParaRPr lang="en-GB" sz="2700" dirty="0"/>
          </a:p>
          <a:p>
            <a:r>
              <a:rPr lang="en-GB" sz="2700" dirty="0" smtClean="0"/>
              <a:t>Microwaves are primarily used for defrosting food and reheating pre-prepared foods. Microwaved food is popular because foods can be cooked without adding fat or water – an advantage for people on special diets.</a:t>
            </a:r>
            <a:endParaRPr lang="en-GB" sz="2700" dirty="0"/>
          </a:p>
        </p:txBody>
      </p:sp>
    </p:spTree>
    <p:extLst>
      <p:ext uri="{BB962C8B-B14F-4D97-AF65-F5344CB8AC3E}">
        <p14:creationId xmlns:p14="http://schemas.microsoft.com/office/powerpoint/2010/main" val="3785827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8461" y="246290"/>
            <a:ext cx="8037094" cy="5262979"/>
          </a:xfrm>
          <a:prstGeom prst="rect">
            <a:avLst/>
          </a:prstGeom>
        </p:spPr>
        <p:txBody>
          <a:bodyPr wrap="square">
            <a:spAutoFit/>
          </a:bodyPr>
          <a:lstStyle/>
          <a:p>
            <a:r>
              <a:rPr lang="en-GB" sz="2800" b="1" u="sng" dirty="0" smtClean="0"/>
              <a:t>Cooking in an oven</a:t>
            </a:r>
          </a:p>
          <a:p>
            <a:endParaRPr lang="en-GB" sz="2800" dirty="0"/>
          </a:p>
          <a:p>
            <a:r>
              <a:rPr lang="en-GB" sz="2800" dirty="0" smtClean="0"/>
              <a:t>Cooking in an enclosed space is on of the oldest cooking methods known. Modern technology enables caterers to use convection ovens, combination ovens, microwave ovens and grills.</a:t>
            </a:r>
          </a:p>
          <a:p>
            <a:endParaRPr lang="en-GB" sz="2800" dirty="0" smtClean="0"/>
          </a:p>
          <a:p>
            <a:r>
              <a:rPr lang="en-GB" sz="2800" dirty="0" smtClean="0"/>
              <a:t>Heat can come from the sides, base or top of an oven. In a traditional oven, hot air rises so that the top shelf is always the hottest. Fan-assisted ovens, however, are the same temperature on every shelf.</a:t>
            </a:r>
          </a:p>
          <a:p>
            <a:endParaRPr lang="en-GB" sz="2800" dirty="0"/>
          </a:p>
        </p:txBody>
      </p:sp>
      <p:sp>
        <p:nvSpPr>
          <p:cNvPr id="4" name="Title 1"/>
          <p:cNvSpPr>
            <a:spLocks noGrp="1"/>
          </p:cNvSpPr>
          <p:nvPr>
            <p:ph type="title"/>
          </p:nvPr>
        </p:nvSpPr>
        <p:spPr>
          <a:xfrm>
            <a:off x="252919" y="1123837"/>
            <a:ext cx="2947482" cy="4601183"/>
          </a:xfrm>
        </p:spPr>
        <p:txBody>
          <a:bodyPr>
            <a:normAutofit fontScale="90000"/>
          </a:body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methods.</a:t>
            </a:r>
            <a:endParaRPr lang="en-GB" sz="2400" b="1" dirty="0"/>
          </a:p>
        </p:txBody>
      </p:sp>
    </p:spTree>
    <p:extLst>
      <p:ext uri="{BB962C8B-B14F-4D97-AF65-F5344CB8AC3E}">
        <p14:creationId xmlns:p14="http://schemas.microsoft.com/office/powerpoint/2010/main" val="133103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25384" y="812838"/>
            <a:ext cx="7795785" cy="3970318"/>
          </a:xfrm>
          <a:prstGeom prst="rect">
            <a:avLst/>
          </a:prstGeom>
        </p:spPr>
        <p:txBody>
          <a:bodyPr wrap="square">
            <a:spAutoFit/>
          </a:bodyPr>
          <a:lstStyle/>
          <a:p>
            <a:r>
              <a:rPr lang="en-GB" sz="2800" b="1" dirty="0" smtClean="0"/>
              <a:t>Baking:</a:t>
            </a:r>
          </a:p>
          <a:p>
            <a:endParaRPr lang="en-GB" sz="2800" dirty="0" smtClean="0"/>
          </a:p>
          <a:p>
            <a:r>
              <a:rPr lang="en-GB" sz="2700" dirty="0" smtClean="0"/>
              <a:t>Baking is cooking food in a dry heat inside the oven at temperatures between 100˚C and 250˚C or Gas ½ - 9. baked goods usually have a good colour and texture. Baking is used for cakes, puddings, fish, pastry dishes, bread, potatoes and meat.</a:t>
            </a:r>
          </a:p>
          <a:p>
            <a:r>
              <a:rPr lang="en-GB" sz="2700" dirty="0" smtClean="0"/>
              <a:t>Below is an oven temperature guide for some baked goods.</a:t>
            </a:r>
            <a:endParaRPr lang="en-GB" sz="2700" dirty="0"/>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graphicFrame>
        <p:nvGraphicFramePr>
          <p:cNvPr id="7" name="Table 6"/>
          <p:cNvGraphicFramePr>
            <a:graphicFrameLocks noGrp="1"/>
          </p:cNvGraphicFramePr>
          <p:nvPr>
            <p:extLst>
              <p:ext uri="{D42A27DB-BD31-4B8C-83A1-F6EECF244321}">
                <p14:modId xmlns:p14="http://schemas.microsoft.com/office/powerpoint/2010/main" val="4199268599"/>
              </p:ext>
            </p:extLst>
          </p:nvPr>
        </p:nvGraphicFramePr>
        <p:xfrm>
          <a:off x="4071373" y="4783156"/>
          <a:ext cx="6807198" cy="1559560"/>
        </p:xfrm>
        <a:graphic>
          <a:graphicData uri="http://schemas.openxmlformats.org/drawingml/2006/table">
            <a:tbl>
              <a:tblPr firstRow="1" bandRow="1">
                <a:tableStyleId>{5C22544A-7EE6-4342-B048-85BDC9FD1C3A}</a:tableStyleId>
              </a:tblPr>
              <a:tblGrid>
                <a:gridCol w="1464454">
                  <a:extLst>
                    <a:ext uri="{9D8B030D-6E8A-4147-A177-3AD203B41FA5}">
                      <a16:colId xmlns:a16="http://schemas.microsoft.com/office/drawing/2014/main" val="20000"/>
                    </a:ext>
                  </a:extLst>
                </a:gridCol>
                <a:gridCol w="2141838">
                  <a:extLst>
                    <a:ext uri="{9D8B030D-6E8A-4147-A177-3AD203B41FA5}">
                      <a16:colId xmlns:a16="http://schemas.microsoft.com/office/drawing/2014/main" val="20001"/>
                    </a:ext>
                  </a:extLst>
                </a:gridCol>
                <a:gridCol w="3200906">
                  <a:extLst>
                    <a:ext uri="{9D8B030D-6E8A-4147-A177-3AD203B41FA5}">
                      <a16:colId xmlns:a16="http://schemas.microsoft.com/office/drawing/2014/main" val="20002"/>
                    </a:ext>
                  </a:extLst>
                </a:gridCol>
              </a:tblGrid>
              <a:tr h="370840">
                <a:tc>
                  <a:txBody>
                    <a:bodyPr/>
                    <a:lstStyle/>
                    <a:p>
                      <a:r>
                        <a:rPr lang="en-GB" dirty="0" smtClean="0"/>
                        <a:t>Oven temp</a:t>
                      </a:r>
                      <a:endParaRPr lang="en-GB" dirty="0"/>
                    </a:p>
                  </a:txBody>
                  <a:tcPr/>
                </a:tc>
                <a:tc>
                  <a:txBody>
                    <a:bodyPr/>
                    <a:lstStyle/>
                    <a:p>
                      <a:r>
                        <a:rPr lang="en-GB" dirty="0" smtClean="0"/>
                        <a:t>Gas mark</a:t>
                      </a:r>
                      <a:endParaRPr lang="en-GB" dirty="0"/>
                    </a:p>
                  </a:txBody>
                  <a:tcPr/>
                </a:tc>
                <a:tc>
                  <a:txBody>
                    <a:bodyPr/>
                    <a:lstStyle/>
                    <a:p>
                      <a:r>
                        <a:rPr lang="en-GB" dirty="0" smtClean="0"/>
                        <a:t>Foods to be cooked</a:t>
                      </a:r>
                      <a:endParaRPr lang="en-GB" dirty="0"/>
                    </a:p>
                  </a:txBody>
                  <a:tcPr/>
                </a:tc>
                <a:extLst>
                  <a:ext uri="{0D108BD9-81ED-4DB2-BD59-A6C34878D82A}">
                    <a16:rowId xmlns:a16="http://schemas.microsoft.com/office/drawing/2014/main" val="10000"/>
                  </a:ext>
                </a:extLst>
              </a:tr>
              <a:tr h="370840">
                <a:tc>
                  <a:txBody>
                    <a:bodyPr/>
                    <a:lstStyle/>
                    <a:p>
                      <a:r>
                        <a:rPr lang="en-GB" dirty="0" smtClean="0"/>
                        <a:t>160˚C</a:t>
                      </a:r>
                    </a:p>
                    <a:p>
                      <a:r>
                        <a:rPr lang="en-GB" dirty="0" smtClean="0"/>
                        <a:t>180˚C</a:t>
                      </a:r>
                    </a:p>
                    <a:p>
                      <a:r>
                        <a:rPr lang="en-GB" dirty="0" smtClean="0"/>
                        <a:t>200˚C</a:t>
                      </a:r>
                    </a:p>
                    <a:p>
                      <a:r>
                        <a:rPr lang="en-GB" dirty="0" smtClean="0"/>
                        <a:t>210˚C</a:t>
                      </a:r>
                      <a:endParaRPr lang="en-GB" dirty="0"/>
                    </a:p>
                  </a:txBody>
                  <a:tcPr/>
                </a:tc>
                <a:tc>
                  <a:txBody>
                    <a:bodyPr/>
                    <a:lstStyle/>
                    <a:p>
                      <a:r>
                        <a:rPr lang="en-GB" dirty="0" smtClean="0"/>
                        <a:t>4</a:t>
                      </a:r>
                    </a:p>
                    <a:p>
                      <a:r>
                        <a:rPr lang="en-GB" dirty="0" smtClean="0"/>
                        <a:t>5</a:t>
                      </a:r>
                    </a:p>
                    <a:p>
                      <a:r>
                        <a:rPr lang="en-GB" dirty="0" smtClean="0"/>
                        <a:t>6</a:t>
                      </a:r>
                    </a:p>
                    <a:p>
                      <a:r>
                        <a:rPr lang="en-GB" dirty="0" smtClean="0"/>
                        <a:t>7</a:t>
                      </a:r>
                      <a:endParaRPr lang="en-GB" dirty="0"/>
                    </a:p>
                  </a:txBody>
                  <a:tcPr/>
                </a:tc>
                <a:tc>
                  <a:txBody>
                    <a:bodyPr/>
                    <a:lstStyle/>
                    <a:p>
                      <a:r>
                        <a:rPr lang="en-GB" dirty="0" smtClean="0"/>
                        <a:t>Biscuits</a:t>
                      </a:r>
                    </a:p>
                    <a:p>
                      <a:r>
                        <a:rPr lang="en-GB" dirty="0" smtClean="0"/>
                        <a:t>Cakes and puddings</a:t>
                      </a:r>
                    </a:p>
                    <a:p>
                      <a:r>
                        <a:rPr lang="en-GB" dirty="0" err="1" smtClean="0"/>
                        <a:t>Shortcrust</a:t>
                      </a:r>
                      <a:r>
                        <a:rPr lang="en-GB" dirty="0" smtClean="0"/>
                        <a:t> pastry</a:t>
                      </a:r>
                    </a:p>
                    <a:p>
                      <a:r>
                        <a:rPr lang="en-GB" dirty="0" smtClean="0"/>
                        <a:t>Puff pastry, bread, scones</a:t>
                      </a:r>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1398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3539430"/>
          </a:xfrm>
          <a:prstGeom prst="rect">
            <a:avLst/>
          </a:prstGeom>
        </p:spPr>
        <p:txBody>
          <a:bodyPr wrap="square">
            <a:spAutoFit/>
          </a:bodyPr>
          <a:lstStyle/>
          <a:p>
            <a:r>
              <a:rPr lang="en-GB" sz="2800" b="1" dirty="0" smtClean="0"/>
              <a:t>Roasting:</a:t>
            </a:r>
          </a:p>
          <a:p>
            <a:endParaRPr lang="en-GB" sz="2800" dirty="0" smtClean="0"/>
          </a:p>
          <a:p>
            <a:r>
              <a:rPr lang="en-GB" sz="2800" dirty="0" smtClean="0"/>
              <a:t>This is cooking and browning with the aid of fat. It can be carried out on a constantly revolving spit, e.g. hog roast or spit roast chicken, or in the oven. Roasting is a very popular method for cooking large pieces of meat such as those offered in carvery restaurants.</a:t>
            </a:r>
            <a:endParaRPr lang="en-GB" sz="2800" dirty="0"/>
          </a:p>
        </p:txBody>
      </p:sp>
      <p:sp>
        <p:nvSpPr>
          <p:cNvPr id="4" name="AutoShape 2" descr="Image result for sauteing"/>
          <p:cNvSpPr>
            <a:spLocks noChangeAspect="1" noChangeArrowheads="1"/>
          </p:cNvSpPr>
          <p:nvPr/>
        </p:nvSpPr>
        <p:spPr bwMode="auto">
          <a:xfrm>
            <a:off x="9781951" y="54202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1998310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3108543"/>
          </a:xfrm>
          <a:prstGeom prst="rect">
            <a:avLst/>
          </a:prstGeom>
        </p:spPr>
        <p:txBody>
          <a:bodyPr wrap="square">
            <a:spAutoFit/>
          </a:bodyPr>
          <a:lstStyle/>
          <a:p>
            <a:r>
              <a:rPr lang="en-GB" sz="2800" b="1" dirty="0"/>
              <a:t>C</a:t>
            </a:r>
            <a:r>
              <a:rPr lang="en-GB" sz="2800" b="1" dirty="0" smtClean="0"/>
              <a:t>asseroling: </a:t>
            </a:r>
          </a:p>
          <a:p>
            <a:endParaRPr lang="en-GB" sz="2800" dirty="0" smtClean="0"/>
          </a:p>
          <a:p>
            <a:r>
              <a:rPr lang="en-GB" sz="2800" dirty="0" smtClean="0"/>
              <a:t>This is similar to braising. Food to be casseroled should be browned on the hob first as this quick browning ‘seals’ the meat to lock in the flavour. Once the liquid has been added to the casserole, cover and cook in a moderate oven.</a:t>
            </a:r>
            <a:endParaRPr lang="en-GB" sz="2800" dirty="0"/>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1440724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0054" y="690541"/>
            <a:ext cx="7795785" cy="3108543"/>
          </a:xfrm>
          <a:prstGeom prst="rect">
            <a:avLst/>
          </a:prstGeom>
        </p:spPr>
        <p:txBody>
          <a:bodyPr wrap="square">
            <a:spAutoFit/>
          </a:bodyPr>
          <a:lstStyle/>
          <a:p>
            <a:r>
              <a:rPr lang="en-GB" sz="2800" b="1" dirty="0" smtClean="0"/>
              <a:t>Pot-roasting or casserole roasting:</a:t>
            </a:r>
          </a:p>
          <a:p>
            <a:endParaRPr lang="en-GB" sz="2800" dirty="0"/>
          </a:p>
          <a:p>
            <a:r>
              <a:rPr lang="en-GB" sz="2800" dirty="0" smtClean="0"/>
              <a:t>This is cooking seasoned meat either with or without in a bed of root vegetables in casserole or pan, using butter for basting. The lid of the casserole needs to be removed at the end of the cooking time to allow the meat to brown. </a:t>
            </a:r>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2645424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684048"/>
            <a:ext cx="7795785" cy="1815882"/>
          </a:xfrm>
          <a:prstGeom prst="rect">
            <a:avLst/>
          </a:prstGeom>
        </p:spPr>
        <p:txBody>
          <a:bodyPr wrap="square">
            <a:spAutoFit/>
          </a:bodyPr>
          <a:lstStyle/>
          <a:p>
            <a:r>
              <a:rPr lang="en-GB" sz="2800" b="1" dirty="0" smtClean="0"/>
              <a:t>Cooking au gratin:</a:t>
            </a:r>
          </a:p>
          <a:p>
            <a:endParaRPr lang="en-GB" sz="2800" dirty="0" smtClean="0"/>
          </a:p>
          <a:p>
            <a:r>
              <a:rPr lang="en-GB" sz="2800" dirty="0" smtClean="0"/>
              <a:t>Cooking au gratin is to brown dishes, e.g. foods in cheese sauce, by intense heat from above.</a:t>
            </a:r>
            <a:endParaRPr lang="en-GB" sz="2800" dirty="0"/>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2385660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621" y="425660"/>
            <a:ext cx="7795785" cy="5909310"/>
          </a:xfrm>
          <a:prstGeom prst="rect">
            <a:avLst/>
          </a:prstGeom>
        </p:spPr>
        <p:txBody>
          <a:bodyPr wrap="square">
            <a:spAutoFit/>
          </a:bodyPr>
          <a:lstStyle/>
          <a:p>
            <a:r>
              <a:rPr lang="en-GB" sz="2700" b="1" dirty="0" smtClean="0"/>
              <a:t>Grilling:</a:t>
            </a:r>
          </a:p>
          <a:p>
            <a:endParaRPr lang="en-GB" sz="2700" dirty="0" smtClean="0"/>
          </a:p>
          <a:p>
            <a:r>
              <a:rPr lang="en-GB" sz="2700" dirty="0" smtClean="0"/>
              <a:t>Grilling is a method of cooking food under intense heat. Because it is such a quick method of cooking, the protein in the food is broken down immediately so that no juices are lost. It is an excellent method of cooking for those on a diet to lose weight, as it uses no fat.</a:t>
            </a:r>
          </a:p>
          <a:p>
            <a:endParaRPr lang="en-GB" sz="2700" dirty="0"/>
          </a:p>
          <a:p>
            <a:r>
              <a:rPr lang="en-GB" sz="2700" dirty="0" smtClean="0"/>
              <a:t>Expensive cuts of meat are needed because of the short cooking time, e.g. fillet steak, rump steak, sirloin steak, lamb cutlets, pork chops. Foods such as bacon, sausage, kidneys, tomatoes and mushrooms can also be grilled.</a:t>
            </a:r>
            <a:endParaRPr lang="en-GB" sz="2700" dirty="0"/>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400" b="1" dirty="0" smtClean="0"/>
              <a:t>Objective:</a:t>
            </a:r>
            <a:r>
              <a:rPr lang="en-GB" sz="2400" dirty="0" smtClean="0"/>
              <a:t>  </a:t>
            </a:r>
            <a:br>
              <a:rPr lang="en-GB" sz="2400" dirty="0" smtClean="0"/>
            </a:br>
            <a:r>
              <a:rPr lang="en-GB" sz="2000" dirty="0" smtClean="0"/>
              <a:t>To understand the different methods of cooking in an oven.</a:t>
            </a:r>
            <a:r>
              <a:rPr lang="en-GB" sz="2400" dirty="0" smtClean="0"/>
              <a:t/>
            </a:r>
            <a:br>
              <a:rPr lang="en-GB" sz="2400" dirty="0" smtClean="0"/>
            </a:br>
            <a:r>
              <a:rPr lang="en-GB" sz="2400" dirty="0" smtClean="0"/>
              <a:t/>
            </a:r>
            <a:br>
              <a:rPr lang="en-GB" sz="2400" dirty="0" smtClean="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an oven.</a:t>
            </a:r>
            <a:br>
              <a:rPr lang="en-GB" sz="2000" dirty="0" smtClean="0"/>
            </a:br>
            <a:r>
              <a:rPr lang="en-GB" sz="2000" b="1" dirty="0" smtClean="0"/>
              <a:t>Great if…</a:t>
            </a:r>
            <a:r>
              <a:rPr lang="en-GB" sz="2000" dirty="0" smtClean="0"/>
              <a:t> You can explain how they are used in the preparation of dishes.</a:t>
            </a:r>
            <a:br>
              <a:rPr lang="en-GB" sz="2000" dirty="0" smtClean="0"/>
            </a:br>
            <a:r>
              <a:rPr lang="en-GB" sz="2000" b="1" dirty="0" smtClean="0"/>
              <a:t>Even better if…</a:t>
            </a:r>
            <a:r>
              <a:rPr lang="en-GB" sz="2000" dirty="0" smtClean="0"/>
              <a:t> You can identify dishes that can be prepared using these cooking methods.</a:t>
            </a:r>
            <a:endParaRPr lang="en-GB" sz="2400" b="1" dirty="0"/>
          </a:p>
        </p:txBody>
      </p:sp>
    </p:spTree>
    <p:extLst>
      <p:ext uri="{BB962C8B-B14F-4D97-AF65-F5344CB8AC3E}">
        <p14:creationId xmlns:p14="http://schemas.microsoft.com/office/powerpoint/2010/main" val="1767104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224676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0000"/>
                </a:solidFill>
                <a:effectLst/>
                <a:uLnTx/>
                <a:uFillTx/>
                <a:latin typeface="Corbel" panose="020B0503020204020204"/>
                <a:ea typeface="+mn-ea"/>
                <a:cs typeface="+mn-cs"/>
              </a:rPr>
              <a:t>Safety when grilling: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smtClean="0">
              <a:ln>
                <a:noFill/>
              </a:ln>
              <a:solidFill>
                <a:srgbClr val="000000"/>
              </a:solidFill>
              <a:effectLst/>
              <a:uLnTx/>
              <a:uFillTx/>
              <a:latin typeface="Corbel" panose="020B0503020204020204"/>
              <a:ea typeface="+mn-ea"/>
              <a:cs typeface="+mn-cs"/>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srgbClr val="000000"/>
                </a:solidFill>
                <a:effectLst/>
                <a:uLnTx/>
                <a:uFillTx/>
                <a:latin typeface="Corbel" panose="020B0503020204020204"/>
                <a:ea typeface="+mn-ea"/>
                <a:cs typeface="+mn-cs"/>
              </a:rPr>
              <a:t>Leave the grill door open to prevent fires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srgbClr val="000000"/>
                </a:solidFill>
                <a:effectLst/>
                <a:uLnTx/>
                <a:uFillTx/>
                <a:latin typeface="Corbel" panose="020B0503020204020204"/>
                <a:ea typeface="+mn-ea"/>
                <a:cs typeface="+mn-cs"/>
              </a:rPr>
              <a:t>Use oven gloves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srgbClr val="000000"/>
                </a:solidFill>
                <a:effectLst/>
                <a:uLnTx/>
                <a:uFillTx/>
                <a:latin typeface="Corbel" panose="020B0503020204020204"/>
                <a:ea typeface="+mn-ea"/>
                <a:cs typeface="+mn-cs"/>
              </a:rPr>
              <a:t>Do not add oil to the food you are grilling</a:t>
            </a:r>
          </a:p>
        </p:txBody>
      </p:sp>
      <p:sp>
        <p:nvSpPr>
          <p:cNvPr id="5" name="Title 1"/>
          <p:cNvSpPr txBox="1">
            <a:spLocks/>
          </p:cNvSpPr>
          <p:nvPr/>
        </p:nvSpPr>
        <p:spPr>
          <a:xfrm>
            <a:off x="405319" y="1276237"/>
            <a:ext cx="2947482" cy="460118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60" normalizeH="0" baseline="0" noProof="0" dirty="0" smtClean="0">
                <a:ln>
                  <a:noFill/>
                </a:ln>
                <a:solidFill>
                  <a:srgbClr val="FFFFFF"/>
                </a:solidFill>
                <a:effectLst/>
                <a:uLnTx/>
                <a:uFillTx/>
                <a:latin typeface="Corbel" panose="020B0503020204020204"/>
                <a:ea typeface="+mj-ea"/>
                <a:cs typeface="+mj-cs"/>
              </a:rPr>
              <a:t>Objective:</a:t>
            </a:r>
            <a: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t>  </a:t>
            </a:r>
            <a:b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t>To understand the different methods of cooking in an oven.</a:t>
            </a:r>
            <a: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t/>
            </a:r>
            <a:b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t/>
            </a:r>
            <a:br>
              <a:rPr kumimoji="0" lang="en-GB" sz="2400" b="0"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400" b="1" i="0" u="none" strike="noStrike" kern="1200" cap="none" spc="-60" normalizeH="0" baseline="0" noProof="0" dirty="0" smtClean="0">
                <a:ln>
                  <a:noFill/>
                </a:ln>
                <a:solidFill>
                  <a:srgbClr val="FFFFFF"/>
                </a:solidFill>
                <a:effectLst/>
                <a:uLnTx/>
                <a:uFillTx/>
                <a:latin typeface="Corbel" panose="020B0503020204020204"/>
                <a:ea typeface="+mj-ea"/>
                <a:cs typeface="+mj-cs"/>
              </a:rPr>
              <a:t>Outcomes: </a:t>
            </a:r>
            <a:br>
              <a:rPr kumimoji="0" lang="en-GB" sz="2400" b="1"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400" b="1" i="0" u="none" strike="noStrike" kern="1200" cap="none" spc="-60" normalizeH="0" baseline="0" noProof="0" dirty="0" smtClean="0">
                <a:ln>
                  <a:noFill/>
                </a:ln>
                <a:solidFill>
                  <a:srgbClr val="FFFFFF"/>
                </a:solidFill>
                <a:effectLst/>
                <a:uLnTx/>
                <a:uFillTx/>
                <a:latin typeface="Corbel" panose="020B0503020204020204"/>
                <a:ea typeface="+mj-ea"/>
                <a:cs typeface="+mj-cs"/>
              </a:rPr>
              <a:t/>
            </a:r>
            <a:br>
              <a:rPr kumimoji="0" lang="en-GB" sz="2400" b="1"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000" b="1" i="0" u="none" strike="noStrike" kern="1200" cap="none" spc="-60" normalizeH="0" baseline="0" noProof="0" dirty="0" smtClean="0">
                <a:ln>
                  <a:noFill/>
                </a:ln>
                <a:solidFill>
                  <a:srgbClr val="FFFFFF"/>
                </a:solidFill>
                <a:effectLst/>
                <a:uLnTx/>
                <a:uFillTx/>
                <a:latin typeface="Corbel" panose="020B0503020204020204"/>
                <a:ea typeface="+mj-ea"/>
                <a:cs typeface="+mj-cs"/>
              </a:rPr>
              <a:t>Good if… </a:t>
            </a:r>
            <a: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t>You can name 3 methods of cooking in an oven.</a:t>
            </a:r>
            <a:b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000" b="1" i="0" u="none" strike="noStrike" kern="1200" cap="none" spc="-60" normalizeH="0" baseline="0" noProof="0" dirty="0" smtClean="0">
                <a:ln>
                  <a:noFill/>
                </a:ln>
                <a:solidFill>
                  <a:srgbClr val="FFFFFF"/>
                </a:solidFill>
                <a:effectLst/>
                <a:uLnTx/>
                <a:uFillTx/>
                <a:latin typeface="Corbel" panose="020B0503020204020204"/>
                <a:ea typeface="+mj-ea"/>
                <a:cs typeface="+mj-cs"/>
              </a:rPr>
              <a:t>Great if…</a:t>
            </a:r>
            <a: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t> You can explain how they are used in the preparation of dishes.</a:t>
            </a:r>
            <a:b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br>
            <a:r>
              <a:rPr kumimoji="0" lang="en-GB" sz="2000" b="1" i="0" u="none" strike="noStrike" kern="1200" cap="none" spc="-60" normalizeH="0" baseline="0" noProof="0" dirty="0" smtClean="0">
                <a:ln>
                  <a:noFill/>
                </a:ln>
                <a:solidFill>
                  <a:srgbClr val="FFFFFF"/>
                </a:solidFill>
                <a:effectLst/>
                <a:uLnTx/>
                <a:uFillTx/>
                <a:latin typeface="Corbel" panose="020B0503020204020204"/>
                <a:ea typeface="+mj-ea"/>
                <a:cs typeface="+mj-cs"/>
              </a:rPr>
              <a:t>Even better if…</a:t>
            </a:r>
            <a:r>
              <a:rPr kumimoji="0" lang="en-GB" sz="2000" b="0" i="0" u="none" strike="noStrike" kern="1200" cap="none" spc="-60" normalizeH="0" baseline="0" noProof="0" dirty="0" smtClean="0">
                <a:ln>
                  <a:noFill/>
                </a:ln>
                <a:solidFill>
                  <a:srgbClr val="FFFFFF"/>
                </a:solidFill>
                <a:effectLst/>
                <a:uLnTx/>
                <a:uFillTx/>
                <a:latin typeface="Corbel" panose="020B0503020204020204"/>
                <a:ea typeface="+mj-ea"/>
                <a:cs typeface="+mj-cs"/>
              </a:rPr>
              <a:t> You can identify dishes that can be prepared using these cooking methods.</a:t>
            </a:r>
            <a:endParaRPr kumimoji="0" lang="en-GB" sz="2400" b="1" i="0" u="none" strike="noStrike" kern="1200" cap="none" spc="-60" normalizeH="0" baseline="0" noProof="0" dirty="0">
              <a:ln>
                <a:noFill/>
              </a:ln>
              <a:solidFill>
                <a:srgbClr val="FFFFFF"/>
              </a:solidFill>
              <a:effectLst/>
              <a:uLnTx/>
              <a:uFillTx/>
              <a:latin typeface="Corbel" panose="020B0503020204020204"/>
              <a:ea typeface="+mj-ea"/>
              <a:cs typeface="+mj-cs"/>
            </a:endParaRPr>
          </a:p>
        </p:txBody>
      </p:sp>
    </p:spTree>
    <p:extLst>
      <p:ext uri="{BB962C8B-B14F-4D97-AF65-F5344CB8AC3E}">
        <p14:creationId xmlns:p14="http://schemas.microsoft.com/office/powerpoint/2010/main" val="176683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506</TotalTime>
  <Words>1687</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Wingdings 2</vt:lpstr>
      <vt:lpstr>Frame</vt:lpstr>
      <vt:lpstr>Methods of Cooking</vt:lpstr>
      <vt:lpstr>Objective:   To understand the different methods of cooking in an oven.  Outcomes:   Good if… You can name 3 methods of cooking in an oven. Great if… You can explain how they are used in the preparation of dishes. Even better if… You can identify dishes that can be prepared using these cooking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Pastry</dc:title>
  <dc:creator>Nicola Elsom</dc:creator>
  <cp:lastModifiedBy>Graziella Gungui</cp:lastModifiedBy>
  <cp:revision>33</cp:revision>
  <dcterms:created xsi:type="dcterms:W3CDTF">2015-01-08T23:16:22Z</dcterms:created>
  <dcterms:modified xsi:type="dcterms:W3CDTF">2020-02-06T08:12:03Z</dcterms:modified>
</cp:coreProperties>
</file>